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7"/>
  </p:notesMasterIdLst>
  <p:handoutMasterIdLst>
    <p:handoutMasterId r:id="rId48"/>
  </p:handoutMasterIdLst>
  <p:sldIdLst>
    <p:sldId id="262" r:id="rId3"/>
    <p:sldId id="668" r:id="rId4"/>
    <p:sldId id="295" r:id="rId5"/>
    <p:sldId id="299" r:id="rId6"/>
    <p:sldId id="448" r:id="rId7"/>
    <p:sldId id="667" r:id="rId8"/>
    <p:sldId id="300" r:id="rId9"/>
    <p:sldId id="301" r:id="rId10"/>
    <p:sldId id="650" r:id="rId11"/>
    <p:sldId id="449" r:id="rId12"/>
    <p:sldId id="643" r:id="rId13"/>
    <p:sldId id="669" r:id="rId14"/>
    <p:sldId id="670" r:id="rId15"/>
    <p:sldId id="276" r:id="rId16"/>
    <p:sldId id="645" r:id="rId17"/>
    <p:sldId id="657" r:id="rId18"/>
    <p:sldId id="277" r:id="rId19"/>
    <p:sldId id="307" r:id="rId20"/>
    <p:sldId id="283" r:id="rId21"/>
    <p:sldId id="284" r:id="rId22"/>
    <p:sldId id="261" r:id="rId23"/>
    <p:sldId id="285" r:id="rId24"/>
    <p:sldId id="666" r:id="rId25"/>
    <p:sldId id="302" r:id="rId26"/>
    <p:sldId id="290" r:id="rId27"/>
    <p:sldId id="264" r:id="rId28"/>
    <p:sldId id="265" r:id="rId29"/>
    <p:sldId id="649" r:id="rId30"/>
    <p:sldId id="305" r:id="rId31"/>
    <p:sldId id="658" r:id="rId32"/>
    <p:sldId id="655" r:id="rId33"/>
    <p:sldId id="286" r:id="rId34"/>
    <p:sldId id="292" r:id="rId35"/>
    <p:sldId id="282" r:id="rId36"/>
    <p:sldId id="659" r:id="rId37"/>
    <p:sldId id="671" r:id="rId38"/>
    <p:sldId id="672" r:id="rId39"/>
    <p:sldId id="280" r:id="rId40"/>
    <p:sldId id="664" r:id="rId41"/>
    <p:sldId id="641" r:id="rId42"/>
    <p:sldId id="637" r:id="rId43"/>
    <p:sldId id="638" r:id="rId44"/>
    <p:sldId id="639" r:id="rId45"/>
    <p:sldId id="665" r:id="rId46"/>
  </p:sldIdLst>
  <p:sldSz cx="9144000" cy="6858000" type="screen4x3"/>
  <p:notesSz cx="6735763" cy="98663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0099"/>
    <a:srgbClr val="0033CC"/>
    <a:srgbClr val="99CCFF"/>
    <a:srgbClr val="66CCFF"/>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0079" autoAdjust="0"/>
    <p:restoredTop sz="89910" autoAdjust="0"/>
  </p:normalViewPr>
  <p:slideViewPr>
    <p:cSldViewPr showGuides="1">
      <p:cViewPr>
        <p:scale>
          <a:sx n="120" d="100"/>
          <a:sy n="120" d="100"/>
        </p:scale>
        <p:origin x="-1374" y="-378"/>
      </p:cViewPr>
      <p:guideLst>
        <p:guide orient="horz" pos="2160"/>
        <p:guide pos="288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15373" y="0"/>
            <a:ext cx="2918831" cy="493316"/>
          </a:xfrm>
          <a:prstGeom prst="rect">
            <a:avLst/>
          </a:prstGeom>
        </p:spPr>
        <p:txBody>
          <a:bodyPr vert="horz" lIns="91440" tIns="45720" rIns="91440" bIns="45720" rtlCol="0"/>
          <a:lstStyle>
            <a:lvl1pPr algn="r">
              <a:defRPr sz="1200"/>
            </a:lvl1pPr>
          </a:lstStyle>
          <a:p>
            <a:fld id="{9C5F34F9-EA2C-4FD9-9B00-D24B5EA9EA95}" type="datetimeFigureOut">
              <a:rPr kumimoji="1" lang="ja-JP" altLang="en-US" smtClean="0"/>
              <a:t>2020/1/15</a:t>
            </a:fld>
            <a:endParaRPr kumimoji="1" lang="ja-JP" altLang="en-US"/>
          </a:p>
        </p:txBody>
      </p:sp>
      <p:sp>
        <p:nvSpPr>
          <p:cNvPr id="4" name="フッター プレースホルダー 3"/>
          <p:cNvSpPr>
            <a:spLocks noGrp="1"/>
          </p:cNvSpPr>
          <p:nvPr>
            <p:ph type="ftr" sz="quarter" idx="2"/>
          </p:nvPr>
        </p:nvSpPr>
        <p:spPr>
          <a:xfrm>
            <a:off x="0" y="9371285"/>
            <a:ext cx="2918831" cy="493316"/>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15373" y="9371285"/>
            <a:ext cx="2918831" cy="493316"/>
          </a:xfrm>
          <a:prstGeom prst="rect">
            <a:avLst/>
          </a:prstGeom>
        </p:spPr>
        <p:txBody>
          <a:bodyPr vert="horz" lIns="91440" tIns="45720" rIns="91440" bIns="45720" rtlCol="0" anchor="b"/>
          <a:lstStyle>
            <a:lvl1pPr algn="r">
              <a:defRPr sz="1200"/>
            </a:lvl1pPr>
          </a:lstStyle>
          <a:p>
            <a:fld id="{0C97ABFF-8F8D-45E8-8D48-F355EC67F808}" type="slidenum">
              <a:rPr kumimoji="1" lang="ja-JP" altLang="en-US" smtClean="0"/>
              <a:t>‹#›</a:t>
            </a:fld>
            <a:endParaRPr kumimoji="1" lang="ja-JP" altLang="en-US"/>
          </a:p>
        </p:txBody>
      </p:sp>
    </p:spTree>
    <p:extLst>
      <p:ext uri="{BB962C8B-B14F-4D97-AF65-F5344CB8AC3E}">
        <p14:creationId xmlns:p14="http://schemas.microsoft.com/office/powerpoint/2010/main" val="19851505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373" y="0"/>
            <a:ext cx="2918831" cy="493316"/>
          </a:xfrm>
          <a:prstGeom prst="rect">
            <a:avLst/>
          </a:prstGeom>
        </p:spPr>
        <p:txBody>
          <a:bodyPr vert="horz" lIns="91440" tIns="45720" rIns="91440" bIns="45720" rtlCol="0"/>
          <a:lstStyle>
            <a:lvl1pPr algn="r">
              <a:defRPr sz="1200"/>
            </a:lvl1pPr>
          </a:lstStyle>
          <a:p>
            <a:fld id="{6CF1007F-B271-4403-B893-622CDE66C1CC}" type="datetimeFigureOut">
              <a:rPr kumimoji="1" lang="ja-JP" altLang="en-US" smtClean="0"/>
              <a:t>2020/1/15</a:t>
            </a:fld>
            <a:endParaRPr kumimoji="1" lang="ja-JP" altLang="en-US"/>
          </a:p>
        </p:txBody>
      </p:sp>
      <p:sp>
        <p:nvSpPr>
          <p:cNvPr id="4" name="スライド イメージ プレースホルダー 3"/>
          <p:cNvSpPr>
            <a:spLocks noGrp="1" noRot="1" noChangeAspect="1"/>
          </p:cNvSpPr>
          <p:nvPr>
            <p:ph type="sldImg" idx="2"/>
          </p:nvPr>
        </p:nvSpPr>
        <p:spPr>
          <a:xfrm>
            <a:off x="901700" y="739775"/>
            <a:ext cx="4932363" cy="3700463"/>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3577" y="4686499"/>
            <a:ext cx="5388610" cy="4439841"/>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371285"/>
            <a:ext cx="2918831" cy="493316"/>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373" y="9371285"/>
            <a:ext cx="2918831" cy="493316"/>
          </a:xfrm>
          <a:prstGeom prst="rect">
            <a:avLst/>
          </a:prstGeom>
        </p:spPr>
        <p:txBody>
          <a:bodyPr vert="horz" lIns="91440" tIns="45720" rIns="91440" bIns="45720" rtlCol="0" anchor="b"/>
          <a:lstStyle>
            <a:lvl1pPr algn="r">
              <a:defRPr sz="1200"/>
            </a:lvl1pPr>
          </a:lstStyle>
          <a:p>
            <a:fld id="{3DCE62BD-9B4B-4C1B-8367-AE5D89C0054D}" type="slidenum">
              <a:rPr kumimoji="1" lang="ja-JP" altLang="en-US" smtClean="0"/>
              <a:t>‹#›</a:t>
            </a:fld>
            <a:endParaRPr kumimoji="1" lang="ja-JP" altLang="en-US"/>
          </a:p>
        </p:txBody>
      </p:sp>
    </p:spTree>
    <p:extLst>
      <p:ext uri="{BB962C8B-B14F-4D97-AF65-F5344CB8AC3E}">
        <p14:creationId xmlns:p14="http://schemas.microsoft.com/office/powerpoint/2010/main" val="12933511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4BF1FA-CB8C-4C8D-8A94-A2EF26DD7EAF}" type="slidenum">
              <a:rPr lang="en-US" altLang="ja-JP"/>
              <a:pPr/>
              <a:t>4</a:t>
            </a:fld>
            <a:endParaRPr lang="en-US" altLang="ja-JP"/>
          </a:p>
        </p:txBody>
      </p:sp>
      <p:sp>
        <p:nvSpPr>
          <p:cNvPr id="1620994" name="Rectangle 2"/>
          <p:cNvSpPr>
            <a:spLocks noGrp="1" noRot="1" noChangeAspect="1" noChangeArrowheads="1" noTextEdit="1"/>
          </p:cNvSpPr>
          <p:nvPr>
            <p:ph type="sldImg"/>
          </p:nvPr>
        </p:nvSpPr>
        <p:spPr>
          <a:xfrm>
            <a:off x="896938" y="758825"/>
            <a:ext cx="4954587" cy="3717925"/>
          </a:xfrm>
          <a:ln/>
        </p:spPr>
      </p:sp>
      <p:sp>
        <p:nvSpPr>
          <p:cNvPr id="1620995" name="Rectangle 3"/>
          <p:cNvSpPr>
            <a:spLocks noGrp="1" noChangeArrowheads="1"/>
          </p:cNvSpPr>
          <p:nvPr>
            <p:ph type="body" idx="1"/>
          </p:nvPr>
        </p:nvSpPr>
        <p:spPr>
          <a:xfrm>
            <a:off x="908318" y="4705477"/>
            <a:ext cx="4930186" cy="4401893"/>
          </a:xfrm>
        </p:spPr>
        <p:txBody>
          <a:bodyPr/>
          <a:lstStyle/>
          <a:p>
            <a:endParaRPr lang="ja-JP" altLang="ja-JP"/>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大気中の水蒸気量が多いほど、極端な降水はより強くなります。</a:t>
            </a:r>
            <a:endParaRPr kumimoji="1" lang="en-US" altLang="ja-JP" dirty="0"/>
          </a:p>
          <a:p>
            <a:endParaRPr kumimoji="1" lang="en-US" altLang="ja-JP" dirty="0"/>
          </a:p>
          <a:p>
            <a:r>
              <a:rPr kumimoji="1" lang="ja-JP" altLang="en-US" dirty="0"/>
              <a:t>気温が１℃上昇すると、水蒸気量が７％程度増加することが知られています。</a:t>
            </a:r>
          </a:p>
          <a:p>
            <a:r>
              <a:rPr kumimoji="1" lang="ja-JP" altLang="en-US" dirty="0"/>
              <a:t>このことは、クラウジウス・クラペイロンの式（</a:t>
            </a:r>
            <a:r>
              <a:rPr kumimoji="1" lang="en-US" altLang="ja-JP" dirty="0"/>
              <a:t>※</a:t>
            </a:r>
            <a:r>
              <a:rPr kumimoji="1" lang="ja-JP" altLang="en-US" dirty="0"/>
              <a:t>）から求められます。</a:t>
            </a:r>
            <a:endParaRPr kumimoji="1" lang="en-US" altLang="ja-JP" dirty="0"/>
          </a:p>
          <a:p>
            <a:endParaRPr kumimoji="1" lang="en-US" altLang="ja-JP" dirty="0"/>
          </a:p>
          <a:p>
            <a:r>
              <a:rPr kumimoji="1" lang="en-US" altLang="ja-JP" dirty="0"/>
              <a:t>※</a:t>
            </a:r>
            <a:r>
              <a:rPr kumimoji="1" lang="ja-JP" altLang="en-US" dirty="0"/>
              <a:t>クラウジウス・クラペイロンの式（</a:t>
            </a:r>
            <a:r>
              <a:rPr kumimoji="1" lang="en-US" altLang="ja-JP" dirty="0" err="1"/>
              <a:t>Clausius</a:t>
            </a:r>
            <a:r>
              <a:rPr kumimoji="1" lang="en-US" altLang="ja-JP" dirty="0"/>
              <a:t>–</a:t>
            </a:r>
            <a:r>
              <a:rPr kumimoji="1" lang="en-US" altLang="ja-JP" dirty="0" err="1"/>
              <a:t>Clapeyron</a:t>
            </a:r>
            <a:r>
              <a:rPr kumimoji="1" lang="en-US" altLang="ja-JP" dirty="0"/>
              <a:t> equation</a:t>
            </a:r>
            <a:r>
              <a:rPr kumimoji="1" lang="ja-JP" altLang="en-US" dirty="0"/>
              <a:t>）：物質がある温度で気液平衡の状態にあるときの蒸気圧と、蒸発に伴う体積の変化、及び蒸発熱を関係付ける式。 </a:t>
            </a:r>
            <a:endParaRPr kumimoji="1" lang="en-US" altLang="ja-JP" dirty="0"/>
          </a:p>
          <a:p>
            <a:endParaRPr kumimoji="1" lang="en-US" altLang="ja-JP" dirty="0"/>
          </a:p>
          <a:p>
            <a:r>
              <a:rPr kumimoji="1" lang="ja-JP" altLang="en-US" dirty="0"/>
              <a:t>地球温暖化が進んでも、相対湿度はあまり変わらないと考えられています。</a:t>
            </a:r>
            <a:endParaRPr kumimoji="1" lang="en-US" altLang="ja-JP" dirty="0"/>
          </a:p>
          <a:p>
            <a:endParaRPr kumimoji="1" lang="en-US" altLang="ja-JP" dirty="0"/>
          </a:p>
          <a:p>
            <a:r>
              <a:rPr kumimoji="1" lang="ja-JP" altLang="en-US" dirty="0"/>
              <a:t>温暖化により気温が上昇すると、相対湿度は変わりませんが、飽和水蒸気量が増加するため、大気中の水蒸気量が増加し、極端な降水がより強く・頻繁になると考えられます。</a:t>
            </a:r>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B8C01AAD-B37B-472B-A344-CF98E33A4147}" type="slidenum">
              <a:rPr kumimoji="1" lang="ja-JP" altLang="en-US" smtClean="0"/>
              <a:t>20</a:t>
            </a:fld>
            <a:endParaRPr kumimoji="1" lang="ja-JP" altLang="en-US"/>
          </a:p>
        </p:txBody>
      </p:sp>
    </p:spTree>
    <p:extLst>
      <p:ext uri="{BB962C8B-B14F-4D97-AF65-F5344CB8AC3E}">
        <p14:creationId xmlns:p14="http://schemas.microsoft.com/office/powerpoint/2010/main" val="30942327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dirty="0">
              <a:latin typeface="Arial" charset="0"/>
            </a:endParaRPr>
          </a:p>
        </p:txBody>
      </p:sp>
      <p:sp>
        <p:nvSpPr>
          <p:cNvPr id="2" name="日付プレースホルダー 1"/>
          <p:cNvSpPr>
            <a:spLocks noGrp="1"/>
          </p:cNvSpPr>
          <p:nvPr>
            <p:ph type="dt" idx="10"/>
          </p:nvPr>
        </p:nvSpPr>
        <p:spPr/>
        <p:txBody>
          <a:bodyPr/>
          <a:lstStyle/>
          <a:p>
            <a:pPr>
              <a:defRPr/>
            </a:pPr>
            <a:fld id="{DCCA68EB-1A8C-4E3A-9F5B-4EDCFF86D805}" type="datetime1">
              <a:rPr lang="ja-JP" altLang="en-US" smtClean="0"/>
              <a:t>2020/1/15</a:t>
            </a:fld>
            <a:endParaRPr lang="ja-JP"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冬日・真冬日は、現在・将来ともに発生</a:t>
            </a:r>
            <a:r>
              <a:rPr kumimoji="1" lang="ja-JP" altLang="en-US" dirty="0"/>
              <a:t>していないため作成していません。</a:t>
            </a:r>
          </a:p>
        </p:txBody>
      </p:sp>
      <p:sp>
        <p:nvSpPr>
          <p:cNvPr id="4" name="スライド番号プレースホルダー 3"/>
          <p:cNvSpPr>
            <a:spLocks noGrp="1"/>
          </p:cNvSpPr>
          <p:nvPr>
            <p:ph type="sldNum" sz="quarter" idx="10"/>
          </p:nvPr>
        </p:nvSpPr>
        <p:spPr/>
        <p:txBody>
          <a:bodyPr/>
          <a:lstStyle/>
          <a:p>
            <a:fld id="{005D69A8-417B-4376-8243-5C40528D8C34}" type="slidenum">
              <a:rPr lang="ja-JP" altLang="en-US" smtClean="0">
                <a:solidFill>
                  <a:prstClr val="black"/>
                </a:solidFill>
              </a:rPr>
              <a:pPr/>
              <a:t>29</a:t>
            </a:fld>
            <a:endParaRPr lang="ja-JP" altLang="en-US">
              <a:solidFill>
                <a:prstClr val="black"/>
              </a:solidFill>
            </a:endParaRPr>
          </a:p>
        </p:txBody>
      </p:sp>
    </p:spTree>
    <p:extLst>
      <p:ext uri="{BB962C8B-B14F-4D97-AF65-F5344CB8AC3E}">
        <p14:creationId xmlns:p14="http://schemas.microsoft.com/office/powerpoint/2010/main" val="41078302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世界全体のモンスーン降水は温暖化に伴い増加する</a:t>
            </a:r>
            <a:endParaRPr kumimoji="1" lang="en-US" altLang="ja-JP" dirty="0"/>
          </a:p>
        </p:txBody>
      </p:sp>
      <p:sp>
        <p:nvSpPr>
          <p:cNvPr id="4" name="スライド番号プレースホルダー 3"/>
          <p:cNvSpPr>
            <a:spLocks noGrp="1"/>
          </p:cNvSpPr>
          <p:nvPr>
            <p:ph type="sldNum" sz="quarter" idx="10"/>
          </p:nvPr>
        </p:nvSpPr>
        <p:spPr/>
        <p:txBody>
          <a:bodyPr/>
          <a:lstStyle/>
          <a:p>
            <a:fld id="{95CD47B6-5A46-4E01-A505-95B2D3B61428}" type="slidenum">
              <a:rPr kumimoji="1" lang="ja-JP" altLang="en-US" smtClean="0"/>
              <a:t>36</a:t>
            </a:fld>
            <a:endParaRPr kumimoji="1" lang="ja-JP" altLang="en-US"/>
          </a:p>
        </p:txBody>
      </p:sp>
    </p:spTree>
    <p:extLst>
      <p:ext uri="{BB962C8B-B14F-4D97-AF65-F5344CB8AC3E}">
        <p14:creationId xmlns:p14="http://schemas.microsoft.com/office/powerpoint/2010/main" val="22446844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スライド イメージ プレースホルダー 1"/>
          <p:cNvSpPr>
            <a:spLocks noGrp="1" noRot="1" noChangeAspect="1" noTextEdit="1"/>
          </p:cNvSpPr>
          <p:nvPr>
            <p:ph type="sldImg"/>
          </p:nvPr>
        </p:nvSpPr>
        <p:spPr>
          <a:ln/>
        </p:spPr>
      </p:sp>
      <p:sp>
        <p:nvSpPr>
          <p:cNvPr id="25603"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dirty="0">
              <a:latin typeface="Times" panose="02020603050405020304" pitchFamily="18" charset="0"/>
            </a:endParaRPr>
          </a:p>
        </p:txBody>
      </p:sp>
      <p:sp>
        <p:nvSpPr>
          <p:cNvPr id="25604"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Osaka" charset="-128"/>
              </a:defRPr>
            </a:lvl1pPr>
            <a:lvl2pPr marL="742950" indent="-285750">
              <a:defRPr sz="2400">
                <a:solidFill>
                  <a:schemeClr val="tx1"/>
                </a:solidFill>
                <a:latin typeface="Times" panose="02020603050405020304" pitchFamily="18" charset="0"/>
                <a:ea typeface="Osaka" charset="-128"/>
              </a:defRPr>
            </a:lvl2pPr>
            <a:lvl3pPr marL="1143000" indent="-228600">
              <a:defRPr sz="2400">
                <a:solidFill>
                  <a:schemeClr val="tx1"/>
                </a:solidFill>
                <a:latin typeface="Times" panose="02020603050405020304" pitchFamily="18" charset="0"/>
                <a:ea typeface="Osaka" charset="-128"/>
              </a:defRPr>
            </a:lvl3pPr>
            <a:lvl4pPr marL="1600200" indent="-228600">
              <a:defRPr sz="2400">
                <a:solidFill>
                  <a:schemeClr val="tx1"/>
                </a:solidFill>
                <a:latin typeface="Times" panose="02020603050405020304" pitchFamily="18" charset="0"/>
                <a:ea typeface="Osaka" charset="-128"/>
              </a:defRPr>
            </a:lvl4pPr>
            <a:lvl5pPr marL="2057400" indent="-228600">
              <a:defRPr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Osaka" charset="-128"/>
              </a:defRPr>
            </a:lvl9pPr>
          </a:lstStyle>
          <a:p>
            <a:fld id="{723783F2-3564-4B3C-9C3F-B9E1B890C082}" type="slidenum">
              <a:rPr lang="en-US" altLang="ja-JP" sz="1000" smtClean="0"/>
              <a:pPr/>
              <a:t>5</a:t>
            </a:fld>
            <a:endParaRPr lang="en-US" altLang="ja-JP" sz="1000"/>
          </a:p>
        </p:txBody>
      </p:sp>
    </p:spTree>
    <p:extLst>
      <p:ext uri="{BB962C8B-B14F-4D97-AF65-F5344CB8AC3E}">
        <p14:creationId xmlns:p14="http://schemas.microsoft.com/office/powerpoint/2010/main" val="20144279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en-US" altLang="ja-JP" dirty="0"/>
          </a:p>
        </p:txBody>
      </p:sp>
      <p:sp>
        <p:nvSpPr>
          <p:cNvPr id="4" name="スライド番号プレースホルダ 3"/>
          <p:cNvSpPr>
            <a:spLocks noGrp="1"/>
          </p:cNvSpPr>
          <p:nvPr>
            <p:ph type="sldNum" sz="quarter" idx="10"/>
          </p:nvPr>
        </p:nvSpPr>
        <p:spPr/>
        <p:txBody>
          <a:bodyPr/>
          <a:lstStyle/>
          <a:p>
            <a:fld id="{BC0A39E2-E545-46EC-9CD7-CC57F6FEFDF7}" type="slidenum">
              <a:rPr kumimoji="1" lang="ja-JP" altLang="en-US" smtClean="0"/>
              <a:pPr/>
              <a:t>7</a:t>
            </a:fld>
            <a:endParaRPr kumimoji="1" lang="ja-JP"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スライド番号プレースホルダー 3"/>
          <p:cNvSpPr>
            <a:spLocks noGrp="1"/>
          </p:cNvSpPr>
          <p:nvPr>
            <p:ph type="sldNum" sz="quarter" idx="10"/>
          </p:nvPr>
        </p:nvSpPr>
        <p:spPr/>
        <p:txBody>
          <a:bodyPr/>
          <a:lstStyle/>
          <a:p>
            <a:fld id="{005D69A8-417B-4376-8243-5C40528D8C34}" type="slidenum">
              <a:rPr kumimoji="1" lang="ja-JP" altLang="en-US" smtClean="0"/>
              <a:t>9</a:t>
            </a:fld>
            <a:endParaRPr kumimoji="1" lang="ja-JP" altLang="en-US"/>
          </a:p>
        </p:txBody>
      </p:sp>
    </p:spTree>
    <p:extLst>
      <p:ext uri="{BB962C8B-B14F-4D97-AF65-F5344CB8AC3E}">
        <p14:creationId xmlns:p14="http://schemas.microsoft.com/office/powerpoint/2010/main" val="35893646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スライド番号プレースホルダー 3"/>
          <p:cNvSpPr>
            <a:spLocks noGrp="1"/>
          </p:cNvSpPr>
          <p:nvPr>
            <p:ph type="sldNum" sz="quarter" idx="10"/>
          </p:nvPr>
        </p:nvSpPr>
        <p:spPr/>
        <p:txBody>
          <a:bodyPr/>
          <a:lstStyle/>
          <a:p>
            <a:fld id="{005D69A8-417B-4376-8243-5C40528D8C34}" type="slidenum">
              <a:rPr kumimoji="1" lang="ja-JP" altLang="en-US" smtClean="0"/>
              <a:t>10</a:t>
            </a:fld>
            <a:endParaRPr kumimoji="1" lang="ja-JP" altLang="en-US"/>
          </a:p>
        </p:txBody>
      </p:sp>
    </p:spTree>
    <p:extLst>
      <p:ext uri="{BB962C8B-B14F-4D97-AF65-F5344CB8AC3E}">
        <p14:creationId xmlns:p14="http://schemas.microsoft.com/office/powerpoint/2010/main" val="35893646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那覇では、猛暑日はほとんど観測されない（平年値：</a:t>
            </a:r>
            <a:r>
              <a:rPr kumimoji="1" lang="en-US" altLang="ja-JP" dirty="0"/>
              <a:t>0.1</a:t>
            </a:r>
            <a:r>
              <a:rPr kumimoji="1" lang="ja-JP" altLang="en-US" dirty="0"/>
              <a:t>日、最多年：</a:t>
            </a:r>
            <a:r>
              <a:rPr kumimoji="1" lang="en-US" altLang="ja-JP" dirty="0"/>
              <a:t>1928</a:t>
            </a:r>
            <a:r>
              <a:rPr kumimoji="1" lang="ja-JP" altLang="en-US" dirty="0"/>
              <a:t>年以降では</a:t>
            </a:r>
            <a:r>
              <a:rPr kumimoji="1" lang="en-US" altLang="ja-JP" dirty="0"/>
              <a:t>2017</a:t>
            </a:r>
            <a:r>
              <a:rPr kumimoji="1" lang="ja-JP" altLang="en-US" dirty="0"/>
              <a:t>年の</a:t>
            </a:r>
            <a:r>
              <a:rPr kumimoji="1" lang="en-US" altLang="ja-JP" dirty="0"/>
              <a:t>2</a:t>
            </a:r>
            <a:r>
              <a:rPr kumimoji="1" lang="ja-JP" altLang="en-US" dirty="0"/>
              <a:t>回）。このため、真夏日を利用。</a:t>
            </a:r>
            <a:endParaRPr kumimoji="1" lang="en-US" altLang="ja-JP" dirty="0"/>
          </a:p>
          <a:p>
            <a:r>
              <a:rPr kumimoji="1" lang="ja-JP" altLang="en-US" dirty="0"/>
              <a:t>那覇では、</a:t>
            </a:r>
            <a:r>
              <a:rPr kumimoji="1" lang="en-US" altLang="ja-JP" dirty="0"/>
              <a:t>1927</a:t>
            </a:r>
            <a:r>
              <a:rPr kumimoji="1" lang="ja-JP" altLang="en-US" dirty="0"/>
              <a:t>年に統計切断となっているため、</a:t>
            </a:r>
            <a:r>
              <a:rPr kumimoji="1" lang="en-US" altLang="ja-JP" dirty="0"/>
              <a:t>1928</a:t>
            </a:r>
            <a:r>
              <a:rPr kumimoji="1" lang="ja-JP" altLang="en-US" dirty="0"/>
              <a:t>年以降で描画。</a:t>
            </a:r>
          </a:p>
        </p:txBody>
      </p:sp>
      <p:sp>
        <p:nvSpPr>
          <p:cNvPr id="4" name="スライド番号プレースホルダー 3"/>
          <p:cNvSpPr>
            <a:spLocks noGrp="1"/>
          </p:cNvSpPr>
          <p:nvPr>
            <p:ph type="sldNum" sz="quarter" idx="10"/>
          </p:nvPr>
        </p:nvSpPr>
        <p:spPr/>
        <p:txBody>
          <a:bodyPr/>
          <a:lstStyle/>
          <a:p>
            <a:fld id="{3DCE62BD-9B4B-4C1B-8367-AE5D89C0054D}" type="slidenum">
              <a:rPr kumimoji="1" lang="ja-JP" altLang="en-US" smtClean="0"/>
              <a:t>14</a:t>
            </a:fld>
            <a:endParaRPr kumimoji="1" lang="ja-JP" altLang="en-US"/>
          </a:p>
        </p:txBody>
      </p:sp>
    </p:spTree>
    <p:extLst>
      <p:ext uri="{BB962C8B-B14F-4D97-AF65-F5344CB8AC3E}">
        <p14:creationId xmlns:p14="http://schemas.microsoft.com/office/powerpoint/2010/main" val="26225741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那覇では、猛暑日はほとんど観測されない（平年値：</a:t>
            </a:r>
            <a:r>
              <a:rPr kumimoji="1" lang="en-US" altLang="ja-JP" dirty="0"/>
              <a:t>0.1</a:t>
            </a:r>
            <a:r>
              <a:rPr kumimoji="1" lang="ja-JP" altLang="en-US" dirty="0"/>
              <a:t>日、最多年：</a:t>
            </a:r>
            <a:r>
              <a:rPr kumimoji="1" lang="en-US" altLang="ja-JP" dirty="0"/>
              <a:t>1928</a:t>
            </a:r>
            <a:r>
              <a:rPr kumimoji="1" lang="ja-JP" altLang="en-US" dirty="0"/>
              <a:t>年以降では</a:t>
            </a:r>
            <a:r>
              <a:rPr kumimoji="1" lang="en-US" altLang="ja-JP" dirty="0"/>
              <a:t>2017</a:t>
            </a:r>
            <a:r>
              <a:rPr kumimoji="1" lang="ja-JP" altLang="en-US" dirty="0"/>
              <a:t>年の</a:t>
            </a:r>
            <a:r>
              <a:rPr kumimoji="1" lang="en-US" altLang="ja-JP" dirty="0"/>
              <a:t>2</a:t>
            </a:r>
            <a:r>
              <a:rPr kumimoji="1" lang="ja-JP" altLang="en-US" dirty="0"/>
              <a:t>回）。このため、真夏日を利用。</a:t>
            </a:r>
            <a:endParaRPr kumimoji="1" lang="en-US" altLang="ja-JP" dirty="0"/>
          </a:p>
          <a:p>
            <a:r>
              <a:rPr kumimoji="1" lang="ja-JP" altLang="en-US" dirty="0"/>
              <a:t>那覇では、</a:t>
            </a:r>
            <a:r>
              <a:rPr kumimoji="1" lang="en-US" altLang="ja-JP" dirty="0"/>
              <a:t>1927</a:t>
            </a:r>
            <a:r>
              <a:rPr kumimoji="1" lang="ja-JP" altLang="en-US" dirty="0"/>
              <a:t>年に統計切断となっているため、</a:t>
            </a:r>
            <a:r>
              <a:rPr kumimoji="1" lang="en-US" altLang="ja-JP" dirty="0"/>
              <a:t>1928</a:t>
            </a:r>
            <a:r>
              <a:rPr kumimoji="1" lang="ja-JP" altLang="en-US" dirty="0"/>
              <a:t>年以降で描画。</a:t>
            </a:r>
          </a:p>
        </p:txBody>
      </p:sp>
      <p:sp>
        <p:nvSpPr>
          <p:cNvPr id="4" name="スライド番号プレースホルダー 3"/>
          <p:cNvSpPr>
            <a:spLocks noGrp="1"/>
          </p:cNvSpPr>
          <p:nvPr>
            <p:ph type="sldNum" sz="quarter" idx="10"/>
          </p:nvPr>
        </p:nvSpPr>
        <p:spPr/>
        <p:txBody>
          <a:bodyPr/>
          <a:lstStyle/>
          <a:p>
            <a:fld id="{3DCE62BD-9B4B-4C1B-8367-AE5D89C0054D}" type="slidenum">
              <a:rPr kumimoji="1" lang="ja-JP" altLang="en-US" smtClean="0"/>
              <a:t>15</a:t>
            </a:fld>
            <a:endParaRPr kumimoji="1" lang="ja-JP" altLang="en-US"/>
          </a:p>
        </p:txBody>
      </p:sp>
    </p:spTree>
    <p:extLst>
      <p:ext uri="{BB962C8B-B14F-4D97-AF65-F5344CB8AC3E}">
        <p14:creationId xmlns:p14="http://schemas.microsoft.com/office/powerpoint/2010/main" val="26225741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・沖縄地方の短時間強雨（</a:t>
            </a:r>
            <a:r>
              <a:rPr kumimoji="1" lang="en-US" altLang="ja-JP" dirty="0"/>
              <a:t>1</a:t>
            </a:r>
            <a:r>
              <a:rPr kumimoji="1" lang="ja-JP" altLang="en-US" dirty="0"/>
              <a:t>時間</a:t>
            </a:r>
            <a:r>
              <a:rPr kumimoji="1" lang="en-US" altLang="ja-JP" dirty="0"/>
              <a:t>30mm</a:t>
            </a:r>
            <a:r>
              <a:rPr kumimoji="1" lang="ja-JP" altLang="en-US" dirty="0"/>
              <a:t>以上と</a:t>
            </a:r>
            <a:r>
              <a:rPr kumimoji="1" lang="en-US" altLang="ja-JP" dirty="0"/>
              <a:t>50mm</a:t>
            </a:r>
            <a:r>
              <a:rPr kumimoji="1" lang="ja-JP" altLang="en-US" dirty="0"/>
              <a:t>以上）には有意な変化がみられない。</a:t>
            </a:r>
            <a:endParaRPr kumimoji="1" lang="en-US" altLang="ja-JP" dirty="0"/>
          </a:p>
          <a:p>
            <a:r>
              <a:rPr kumimoji="1" lang="ja-JP" altLang="en-US" dirty="0"/>
              <a:t>・沖縄地方のアメダス地点数について、</a:t>
            </a:r>
            <a:r>
              <a:rPr kumimoji="1" lang="en-US" altLang="ja-JP" dirty="0"/>
              <a:t>1976</a:t>
            </a:r>
            <a:r>
              <a:rPr kumimoji="1" lang="ja-JP" altLang="en-US" dirty="0"/>
              <a:t>～</a:t>
            </a:r>
            <a:r>
              <a:rPr kumimoji="1" lang="en-US" altLang="ja-JP" dirty="0"/>
              <a:t>78</a:t>
            </a:r>
            <a:r>
              <a:rPr kumimoji="1" lang="ja-JP" altLang="en-US" dirty="0"/>
              <a:t>年は</a:t>
            </a:r>
            <a:r>
              <a:rPr kumimoji="1" lang="en-US" altLang="ja-JP" dirty="0"/>
              <a:t>1979</a:t>
            </a:r>
            <a:r>
              <a:rPr kumimoji="1" lang="ja-JP" altLang="en-US" dirty="0"/>
              <a:t>年以降と比べてかなり少ないことから、</a:t>
            </a:r>
            <a:r>
              <a:rPr kumimoji="1" lang="en-US" altLang="ja-JP" dirty="0"/>
              <a:t>1979</a:t>
            </a:r>
            <a:r>
              <a:rPr kumimoji="1" lang="ja-JP" altLang="en-US" dirty="0"/>
              <a:t>年以降で描画。</a:t>
            </a:r>
          </a:p>
        </p:txBody>
      </p:sp>
      <p:sp>
        <p:nvSpPr>
          <p:cNvPr id="4" name="スライド番号プレースホルダー 3"/>
          <p:cNvSpPr>
            <a:spLocks noGrp="1"/>
          </p:cNvSpPr>
          <p:nvPr>
            <p:ph type="sldNum" sz="quarter" idx="10"/>
          </p:nvPr>
        </p:nvSpPr>
        <p:spPr/>
        <p:txBody>
          <a:bodyPr/>
          <a:lstStyle/>
          <a:p>
            <a:fld id="{3DCE62BD-9B4B-4C1B-8367-AE5D89C0054D}" type="slidenum">
              <a:rPr kumimoji="1" lang="ja-JP" altLang="en-US" smtClean="0"/>
              <a:t>18</a:t>
            </a:fld>
            <a:endParaRPr kumimoji="1" lang="ja-JP" altLang="en-US"/>
          </a:p>
        </p:txBody>
      </p:sp>
    </p:spTree>
    <p:extLst>
      <p:ext uri="{BB962C8B-B14F-4D97-AF65-F5344CB8AC3E}">
        <p14:creationId xmlns:p14="http://schemas.microsoft.com/office/powerpoint/2010/main" val="24405032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次に、極端な大雨の強さの変化を見てみます。</a:t>
            </a:r>
            <a:endParaRPr kumimoji="1" lang="en-US" altLang="ja-JP" dirty="0"/>
          </a:p>
          <a:p>
            <a:endParaRPr kumimoji="1" lang="ja-JP" altLang="en-US" dirty="0"/>
          </a:p>
          <a:p>
            <a:pPr defTabSz="914216"/>
            <a:r>
              <a:rPr kumimoji="1" lang="ja-JP" altLang="en-US" dirty="0"/>
              <a:t>約</a:t>
            </a:r>
            <a:r>
              <a:rPr kumimoji="1" lang="en-US" altLang="ja-JP" dirty="0"/>
              <a:t>40</a:t>
            </a:r>
            <a:r>
              <a:rPr kumimoji="1" lang="ja-JP" altLang="en-US" dirty="0"/>
              <a:t>年間のアメダスによる年最大</a:t>
            </a:r>
            <a:r>
              <a:rPr kumimoji="1" lang="en-US" altLang="ja-JP" dirty="0"/>
              <a:t>72</a:t>
            </a:r>
            <a:r>
              <a:rPr kumimoji="1" lang="ja-JP" altLang="en-US" dirty="0"/>
              <a:t>時間降水量は過去</a:t>
            </a:r>
            <a:r>
              <a:rPr kumimoji="1" lang="en-US" altLang="ja-JP" dirty="0"/>
              <a:t>30</a:t>
            </a:r>
            <a:r>
              <a:rPr kumimoji="1" lang="ja-JP" altLang="en-US" dirty="0"/>
              <a:t>年で約</a:t>
            </a:r>
            <a:r>
              <a:rPr kumimoji="1" lang="en-US" altLang="ja-JP" dirty="0"/>
              <a:t>10</a:t>
            </a:r>
            <a:r>
              <a:rPr kumimoji="1" lang="ja-JP" altLang="en-US" dirty="0"/>
              <a:t>％上昇しており、極端な大雨の強さが増大する傾向が見られています。</a:t>
            </a:r>
            <a:endParaRPr kumimoji="1" lang="en-US" altLang="ja-JP" dirty="0"/>
          </a:p>
          <a:p>
            <a:r>
              <a:rPr kumimoji="1" lang="ja-JP" altLang="en-US" dirty="0"/>
              <a:t>また、日本の上空の水蒸気量は、長期的に増加しています。</a:t>
            </a:r>
            <a:endParaRPr kumimoji="1" lang="en-US" altLang="ja-JP" dirty="0"/>
          </a:p>
          <a:p>
            <a:endParaRPr kumimoji="1" lang="en-US" altLang="ja-JP" dirty="0"/>
          </a:p>
          <a:p>
            <a:r>
              <a:rPr kumimoji="1" lang="ja-JP" altLang="en-US" dirty="0"/>
              <a:t>極端な大雨の強さが増大している背景要因としては、地球温暖化による気温の長期的な上昇傾向に伴い、大気中の水蒸気量も長期的に増加傾向にあることが考えられます。</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B8C01AAD-B37B-472B-A344-CF98E33A4147}" type="slidenum">
              <a:rPr kumimoji="1" lang="ja-JP" altLang="en-US" smtClean="0"/>
              <a:t>19</a:t>
            </a:fld>
            <a:endParaRPr kumimoji="1" lang="ja-JP" altLang="en-US"/>
          </a:p>
        </p:txBody>
      </p:sp>
    </p:spTree>
    <p:extLst>
      <p:ext uri="{BB962C8B-B14F-4D97-AF65-F5344CB8AC3E}">
        <p14:creationId xmlns:p14="http://schemas.microsoft.com/office/powerpoint/2010/main" val="41154026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3977471F-24FC-4184-8DBD-F7275069D9DB}" type="datetime1">
              <a:rPr kumimoji="1" lang="ja-JP" altLang="en-US" smtClean="0"/>
              <a:t>2020/1/15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D7F7FE52-1DCA-477B-B55C-F0AADD0F64E4}" type="slidenum">
              <a:rPr kumimoji="1" lang="ja-JP" altLang="en-US" smtClean="0"/>
              <a:t>‹#›</a:t>
            </a:fld>
            <a:endParaRPr kumimoji="1" lang="ja-JP" altLang="en-US"/>
          </a:p>
        </p:txBody>
      </p:sp>
    </p:spTree>
    <p:extLst>
      <p:ext uri="{BB962C8B-B14F-4D97-AF65-F5344CB8AC3E}">
        <p14:creationId xmlns:p14="http://schemas.microsoft.com/office/powerpoint/2010/main" val="5179191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A84E1B91-1ECB-466F-8789-D56D3B545745}" type="datetime1">
              <a:rPr kumimoji="1" lang="ja-JP" altLang="en-US" smtClean="0"/>
              <a:t>2020/1/15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D7F7FE52-1DCA-477B-B55C-F0AADD0F64E4}" type="slidenum">
              <a:rPr kumimoji="1" lang="ja-JP" altLang="en-US" smtClean="0"/>
              <a:t>‹#›</a:t>
            </a:fld>
            <a:endParaRPr kumimoji="1" lang="ja-JP" altLang="en-US"/>
          </a:p>
        </p:txBody>
      </p:sp>
    </p:spTree>
    <p:extLst>
      <p:ext uri="{BB962C8B-B14F-4D97-AF65-F5344CB8AC3E}">
        <p14:creationId xmlns:p14="http://schemas.microsoft.com/office/powerpoint/2010/main" val="3107295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F9B81976-7373-4910-919C-1909AE0701CE}" type="datetime1">
              <a:rPr kumimoji="1" lang="ja-JP" altLang="en-US" smtClean="0"/>
              <a:t>2020/1/15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D7F7FE52-1DCA-477B-B55C-F0AADD0F64E4}" type="slidenum">
              <a:rPr kumimoji="1" lang="ja-JP" altLang="en-US" smtClean="0"/>
              <a:t>‹#›</a:t>
            </a:fld>
            <a:endParaRPr kumimoji="1" lang="ja-JP" altLang="en-US"/>
          </a:p>
        </p:txBody>
      </p:sp>
    </p:spTree>
    <p:extLst>
      <p:ext uri="{BB962C8B-B14F-4D97-AF65-F5344CB8AC3E}">
        <p14:creationId xmlns:p14="http://schemas.microsoft.com/office/powerpoint/2010/main" val="31847914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0F25C710-7AF8-4AC7-828C-18B4D832A22B}" type="datetime1">
              <a:rPr lang="ja-JP" altLang="en-US" smtClean="0">
                <a:solidFill>
                  <a:prstClr val="black">
                    <a:tint val="75000"/>
                  </a:prstClr>
                </a:solidFill>
              </a:rPr>
              <a:t>2020/1/15</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D7F7FE52-1DCA-477B-B55C-F0AADD0F64E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7175344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EFEF88BE-19BB-4879-A5CB-11E984025FEC}" type="datetime1">
              <a:rPr lang="ja-JP" altLang="en-US" smtClean="0">
                <a:solidFill>
                  <a:prstClr val="black">
                    <a:tint val="75000"/>
                  </a:prstClr>
                </a:solidFill>
              </a:rPr>
              <a:t>2020/1/15</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D7F7FE52-1DCA-477B-B55C-F0AADD0F64E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9144223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5439BE87-1823-497D-9669-C644EFBA934E}" type="datetime1">
              <a:rPr lang="ja-JP" altLang="en-US" smtClean="0">
                <a:solidFill>
                  <a:prstClr val="black">
                    <a:tint val="75000"/>
                  </a:prstClr>
                </a:solidFill>
              </a:rPr>
              <a:t>2020/1/15</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D7F7FE52-1DCA-477B-B55C-F0AADD0F64E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799878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79374B2C-C63D-46BB-9582-C918F78319E1}" type="datetime1">
              <a:rPr lang="ja-JP" altLang="en-US" smtClean="0">
                <a:solidFill>
                  <a:prstClr val="black">
                    <a:tint val="75000"/>
                  </a:prstClr>
                </a:solidFill>
              </a:rPr>
              <a:t>2020/1/15</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D7F7FE52-1DCA-477B-B55C-F0AADD0F64E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6537003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F8041A30-0227-4A0F-B1BA-A1BA34F61D37}" type="datetime1">
              <a:rPr lang="ja-JP" altLang="en-US" smtClean="0">
                <a:solidFill>
                  <a:prstClr val="black">
                    <a:tint val="75000"/>
                  </a:prstClr>
                </a:solidFill>
              </a:rPr>
              <a:t>2020/1/15</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D7F7FE52-1DCA-477B-B55C-F0AADD0F64E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8015973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E12E3B04-8224-47AE-9944-17F28851DAAF}" type="datetime1">
              <a:rPr lang="ja-JP" altLang="en-US" smtClean="0">
                <a:solidFill>
                  <a:prstClr val="black">
                    <a:tint val="75000"/>
                  </a:prstClr>
                </a:solidFill>
              </a:rPr>
              <a:t>2020/1/15</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D7F7FE52-1DCA-477B-B55C-F0AADD0F64E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938576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F90BAA9D-55A4-4F68-89A6-199DF4A30A9A}" type="datetime1">
              <a:rPr lang="ja-JP" altLang="en-US" smtClean="0">
                <a:solidFill>
                  <a:prstClr val="black">
                    <a:tint val="75000"/>
                  </a:prstClr>
                </a:solidFill>
              </a:rPr>
              <a:t>2020/1/15</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D7F7FE52-1DCA-477B-B55C-F0AADD0F64E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8941130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A8D2ACC2-124E-47B8-836E-8C2DEC9F7474}" type="datetime1">
              <a:rPr lang="ja-JP" altLang="en-US" smtClean="0">
                <a:solidFill>
                  <a:prstClr val="black">
                    <a:tint val="75000"/>
                  </a:prstClr>
                </a:solidFill>
              </a:rPr>
              <a:t>2020/1/15</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D7F7FE52-1DCA-477B-B55C-F0AADD0F64E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2129975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F4E3CB46-8709-41C2-BB72-1AB624FE4167}" type="datetime1">
              <a:rPr kumimoji="1" lang="ja-JP" altLang="en-US" smtClean="0"/>
              <a:t>2020/1/15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D7F7FE52-1DCA-477B-B55C-F0AADD0F64E4}" type="slidenum">
              <a:rPr kumimoji="1" lang="ja-JP" altLang="en-US" smtClean="0"/>
              <a:t>‹#›</a:t>
            </a:fld>
            <a:endParaRPr kumimoji="1" lang="ja-JP" altLang="en-US"/>
          </a:p>
        </p:txBody>
      </p:sp>
    </p:spTree>
    <p:extLst>
      <p:ext uri="{BB962C8B-B14F-4D97-AF65-F5344CB8AC3E}">
        <p14:creationId xmlns:p14="http://schemas.microsoft.com/office/powerpoint/2010/main" val="1236814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76BA01F0-B038-4103-AE4C-524AEB4DA73B}" type="datetime1">
              <a:rPr lang="ja-JP" altLang="en-US" smtClean="0">
                <a:solidFill>
                  <a:prstClr val="black">
                    <a:tint val="75000"/>
                  </a:prstClr>
                </a:solidFill>
              </a:rPr>
              <a:t>2020/1/15</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D7F7FE52-1DCA-477B-B55C-F0AADD0F64E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0868407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DF8FE4BA-D800-420D-A9A6-62E85753C519}" type="datetime1">
              <a:rPr lang="ja-JP" altLang="en-US" smtClean="0">
                <a:solidFill>
                  <a:prstClr val="black">
                    <a:tint val="75000"/>
                  </a:prstClr>
                </a:solidFill>
              </a:rPr>
              <a:t>2020/1/15</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D7F7FE52-1DCA-477B-B55C-F0AADD0F64E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5895438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38F51A03-60B2-441F-B4A3-1A032551C6D3}" type="datetime1">
              <a:rPr lang="ja-JP" altLang="en-US" smtClean="0">
                <a:solidFill>
                  <a:prstClr val="black">
                    <a:tint val="75000"/>
                  </a:prstClr>
                </a:solidFill>
              </a:rPr>
              <a:t>2020/1/15</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D7F7FE52-1DCA-477B-B55C-F0AADD0F64E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566831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AD4609B3-D49B-4B18-A223-D07B8F5F48B3}" type="datetime1">
              <a:rPr kumimoji="1" lang="ja-JP" altLang="en-US" smtClean="0"/>
              <a:t>2020/1/15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D7F7FE52-1DCA-477B-B55C-F0AADD0F64E4}" type="slidenum">
              <a:rPr kumimoji="1" lang="ja-JP" altLang="en-US" smtClean="0"/>
              <a:t>‹#›</a:t>
            </a:fld>
            <a:endParaRPr kumimoji="1" lang="ja-JP" altLang="en-US"/>
          </a:p>
        </p:txBody>
      </p:sp>
    </p:spTree>
    <p:extLst>
      <p:ext uri="{BB962C8B-B14F-4D97-AF65-F5344CB8AC3E}">
        <p14:creationId xmlns:p14="http://schemas.microsoft.com/office/powerpoint/2010/main" val="37129460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4E4072F4-CFB3-44FF-AA2E-596EF5B0065C}" type="datetime1">
              <a:rPr kumimoji="1" lang="ja-JP" altLang="en-US" smtClean="0"/>
              <a:t>2020/1/15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D7F7FE52-1DCA-477B-B55C-F0AADD0F64E4}" type="slidenum">
              <a:rPr kumimoji="1" lang="ja-JP" altLang="en-US" smtClean="0"/>
              <a:t>‹#›</a:t>
            </a:fld>
            <a:endParaRPr kumimoji="1" lang="ja-JP" altLang="en-US"/>
          </a:p>
        </p:txBody>
      </p:sp>
    </p:spTree>
    <p:extLst>
      <p:ext uri="{BB962C8B-B14F-4D97-AF65-F5344CB8AC3E}">
        <p14:creationId xmlns:p14="http://schemas.microsoft.com/office/powerpoint/2010/main" val="11369164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DF9D6FA0-1BBC-467E-B051-77860718C80E}" type="datetime1">
              <a:rPr kumimoji="1" lang="ja-JP" altLang="en-US" smtClean="0"/>
              <a:t>2020/1/15</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D7F7FE52-1DCA-477B-B55C-F0AADD0F64E4}" type="slidenum">
              <a:rPr kumimoji="1" lang="ja-JP" altLang="en-US" smtClean="0"/>
              <a:t>‹#›</a:t>
            </a:fld>
            <a:endParaRPr kumimoji="1" lang="ja-JP" altLang="en-US"/>
          </a:p>
        </p:txBody>
      </p:sp>
    </p:spTree>
    <p:extLst>
      <p:ext uri="{BB962C8B-B14F-4D97-AF65-F5344CB8AC3E}">
        <p14:creationId xmlns:p14="http://schemas.microsoft.com/office/powerpoint/2010/main" val="12541505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9B1991B0-CE86-48F2-9EF6-8F2F3D24906B}" type="datetime1">
              <a:rPr kumimoji="1" lang="ja-JP" altLang="en-US" smtClean="0"/>
              <a:t>2020/1/15</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D7F7FE52-1DCA-477B-B55C-F0AADD0F64E4}" type="slidenum">
              <a:rPr kumimoji="1" lang="ja-JP" altLang="en-US" smtClean="0"/>
              <a:t>‹#›</a:t>
            </a:fld>
            <a:endParaRPr kumimoji="1" lang="ja-JP" altLang="en-US"/>
          </a:p>
        </p:txBody>
      </p:sp>
    </p:spTree>
    <p:extLst>
      <p:ext uri="{BB962C8B-B14F-4D97-AF65-F5344CB8AC3E}">
        <p14:creationId xmlns:p14="http://schemas.microsoft.com/office/powerpoint/2010/main" val="18116717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370F7E3C-463C-4095-9846-C82632DA0841}" type="datetime1">
              <a:rPr kumimoji="1" lang="ja-JP" altLang="en-US" smtClean="0"/>
              <a:t>2020/1/15</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D7F7FE52-1DCA-477B-B55C-F0AADD0F64E4}" type="slidenum">
              <a:rPr kumimoji="1" lang="ja-JP" altLang="en-US" smtClean="0"/>
              <a:t>‹#›</a:t>
            </a:fld>
            <a:endParaRPr kumimoji="1" lang="ja-JP" altLang="en-US"/>
          </a:p>
        </p:txBody>
      </p:sp>
    </p:spTree>
    <p:extLst>
      <p:ext uri="{BB962C8B-B14F-4D97-AF65-F5344CB8AC3E}">
        <p14:creationId xmlns:p14="http://schemas.microsoft.com/office/powerpoint/2010/main" val="22450523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0256B985-175C-4284-AA8E-29950EBF311F}" type="datetime1">
              <a:rPr kumimoji="1" lang="ja-JP" altLang="en-US" smtClean="0"/>
              <a:t>2020/1/15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D7F7FE52-1DCA-477B-B55C-F0AADD0F64E4}" type="slidenum">
              <a:rPr kumimoji="1" lang="ja-JP" altLang="en-US" smtClean="0"/>
              <a:t>‹#›</a:t>
            </a:fld>
            <a:endParaRPr kumimoji="1" lang="ja-JP" altLang="en-US"/>
          </a:p>
        </p:txBody>
      </p:sp>
    </p:spTree>
    <p:extLst>
      <p:ext uri="{BB962C8B-B14F-4D97-AF65-F5344CB8AC3E}">
        <p14:creationId xmlns:p14="http://schemas.microsoft.com/office/powerpoint/2010/main" val="18252196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6A8F1BE6-302A-4D01-8AFA-F3346E781464}" type="datetime1">
              <a:rPr kumimoji="1" lang="ja-JP" altLang="en-US" smtClean="0"/>
              <a:t>2020/1/15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D7F7FE52-1DCA-477B-B55C-F0AADD0F64E4}" type="slidenum">
              <a:rPr kumimoji="1" lang="ja-JP" altLang="en-US" smtClean="0"/>
              <a:t>‹#›</a:t>
            </a:fld>
            <a:endParaRPr kumimoji="1" lang="ja-JP" altLang="en-US"/>
          </a:p>
        </p:txBody>
      </p:sp>
    </p:spTree>
    <p:extLst>
      <p:ext uri="{BB962C8B-B14F-4D97-AF65-F5344CB8AC3E}">
        <p14:creationId xmlns:p14="http://schemas.microsoft.com/office/powerpoint/2010/main" val="20265029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B57852-9804-450A-9DB9-76AFCEDE86FC}" type="datetime1">
              <a:rPr kumimoji="1" lang="ja-JP" altLang="en-US" smtClean="0"/>
              <a:t>2020/1/15</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F7FE52-1DCA-477B-B55C-F0AADD0F64E4}" type="slidenum">
              <a:rPr kumimoji="1" lang="ja-JP" altLang="en-US" smtClean="0"/>
              <a:t>‹#›</a:t>
            </a:fld>
            <a:endParaRPr kumimoji="1" lang="ja-JP" altLang="en-US"/>
          </a:p>
        </p:txBody>
      </p:sp>
    </p:spTree>
    <p:extLst>
      <p:ext uri="{BB962C8B-B14F-4D97-AF65-F5344CB8AC3E}">
        <p14:creationId xmlns:p14="http://schemas.microsoft.com/office/powerpoint/2010/main" val="39012024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2720BC-EC18-4AF0-B449-DD42E3D49ECD}" type="datetime1">
              <a:rPr lang="ja-JP" altLang="en-US" smtClean="0">
                <a:solidFill>
                  <a:prstClr val="black">
                    <a:tint val="75000"/>
                  </a:prstClr>
                </a:solidFill>
              </a:rPr>
              <a:t>2020/1/15</a:t>
            </a:fld>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F7FE52-1DCA-477B-B55C-F0AADD0F64E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8794356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tmp"/><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tmp"/><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2.tmp"/><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3.tmp"/><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4.tmp"/></Relationships>
</file>

<file path=ppt/slides/_rels/slide15.xml.rels><?xml version="1.0" encoding="UTF-8" standalone="yes"?>
<Relationships xmlns="http://schemas.openxmlformats.org/package/2006/relationships"><Relationship Id="rId3" Type="http://schemas.openxmlformats.org/officeDocument/2006/relationships/image" Target="../media/image25.tmp"/><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tmp"/></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0.tmp"/><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3.tmp"/><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6.gif"/></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2" Type="http://schemas.openxmlformats.org/officeDocument/2006/relationships/image" Target="../media/image46.tmp"/><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7.tmp"/><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tmp"/><Relationship Id="rId1" Type="http://schemas.openxmlformats.org/officeDocument/2006/relationships/slideLayout" Target="../slideLayouts/slideLayout7.xml"/><Relationship Id="rId6" Type="http://schemas.openxmlformats.org/officeDocument/2006/relationships/image" Target="../media/image6.tmp"/><Relationship Id="rId5" Type="http://schemas.openxmlformats.org/officeDocument/2006/relationships/image" Target="../media/image5.tmp"/><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9.tmp"/><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0.tmp"/><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3.tmp"/><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image" Target="../media/image54.gi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57.gif"/></Relationships>
</file>

<file path=ppt/slides/_rels/slide37.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image" Target="../media/image58.tmp"/><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1.tmp"/><Relationship Id="rId2" Type="http://schemas.openxmlformats.org/officeDocument/2006/relationships/image" Target="../media/image60.tmp"/><Relationship Id="rId1" Type="http://schemas.openxmlformats.org/officeDocument/2006/relationships/slideLayout" Target="../slideLayouts/slideLayout7.xml"/><Relationship Id="rId4" Type="http://schemas.openxmlformats.org/officeDocument/2006/relationships/image" Target="../media/image62.tmp"/></Relationships>
</file>

<file path=ppt/slides/_rels/slide4.xml.rels><?xml version="1.0" encoding="UTF-8" standalone="yes"?>
<Relationships xmlns="http://schemas.openxmlformats.org/package/2006/relationships"><Relationship Id="rId3" Type="http://schemas.openxmlformats.org/officeDocument/2006/relationships/hyperlink" Target="http://www.jccca.org/chart/img/chart01_03_img01.jpg" TargetMode="External"/><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2" Type="http://schemas.openxmlformats.org/officeDocument/2006/relationships/image" Target="../media/image63.tmp"/><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5.tmp"/><Relationship Id="rId2" Type="http://schemas.openxmlformats.org/officeDocument/2006/relationships/image" Target="../media/image64.tmp"/><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66.tmp"/><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7.tmp"/><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8.tmp"/><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tmp"/><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2"/>
          <p:cNvSpPr txBox="1">
            <a:spLocks noChangeArrowheads="1"/>
          </p:cNvSpPr>
          <p:nvPr/>
        </p:nvSpPr>
        <p:spPr bwMode="auto">
          <a:xfrm>
            <a:off x="107504" y="116632"/>
            <a:ext cx="381707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6699FF"/>
              </a:buClr>
              <a:buSzPct val="80000"/>
              <a:buFont typeface="Wingdings" pitchFamily="2" charset="2"/>
              <a:buChar char="l"/>
              <a:defRPr kumimoji="1" sz="3200">
                <a:solidFill>
                  <a:schemeClr val="tx1"/>
                </a:solidFill>
                <a:latin typeface="Verdana" pitchFamily="34" charset="0"/>
                <a:ea typeface="ＭＳ Ｐゴシック" charset="-128"/>
              </a:defRPr>
            </a:lvl1pPr>
            <a:lvl2pPr marL="742950" indent="-285750" eaLnBrk="0" hangingPunct="0">
              <a:spcBef>
                <a:spcPct val="20000"/>
              </a:spcBef>
              <a:buClr>
                <a:srgbClr val="6699FF"/>
              </a:buClr>
              <a:buSzPct val="80000"/>
              <a:buFont typeface="Wingdings" pitchFamily="2" charset="2"/>
              <a:buChar char="l"/>
              <a:defRPr kumimoji="1" sz="2800">
                <a:solidFill>
                  <a:schemeClr val="tx1"/>
                </a:solidFill>
                <a:latin typeface="Verdana" pitchFamily="34" charset="0"/>
                <a:ea typeface="ＭＳ Ｐゴシック" charset="-128"/>
              </a:defRPr>
            </a:lvl2pPr>
            <a:lvl3pPr marL="1143000" indent="-228600" eaLnBrk="0" hangingPunct="0">
              <a:spcBef>
                <a:spcPct val="20000"/>
              </a:spcBef>
              <a:buClr>
                <a:srgbClr val="6699FF"/>
              </a:buClr>
              <a:buSzPct val="80000"/>
              <a:buFont typeface="Wingdings" pitchFamily="2" charset="2"/>
              <a:buChar char="l"/>
              <a:defRPr kumimoji="1" sz="2400">
                <a:solidFill>
                  <a:schemeClr val="tx1"/>
                </a:solidFill>
                <a:latin typeface="Verdana" pitchFamily="34" charset="0"/>
                <a:ea typeface="ＭＳ Ｐゴシック" charset="-128"/>
              </a:defRPr>
            </a:lvl3pPr>
            <a:lvl4pPr marL="1600200" indent="-228600" eaLnBrk="0" hangingPunct="0">
              <a:spcBef>
                <a:spcPct val="20000"/>
              </a:spcBef>
              <a:buClr>
                <a:srgbClr val="6699FF"/>
              </a:buClr>
              <a:buSzPct val="80000"/>
              <a:buFont typeface="Wingdings" pitchFamily="2" charset="2"/>
              <a:buChar char="l"/>
              <a:defRPr kumimoji="1" sz="2000">
                <a:solidFill>
                  <a:schemeClr val="tx1"/>
                </a:solidFill>
                <a:latin typeface="Verdana" pitchFamily="34" charset="0"/>
                <a:ea typeface="ＭＳ Ｐゴシック" charset="-128"/>
              </a:defRPr>
            </a:lvl4pPr>
            <a:lvl5pPr marL="2057400" indent="-228600" eaLnBrk="0" hangingPunct="0">
              <a:spcBef>
                <a:spcPct val="20000"/>
              </a:spcBef>
              <a:buClr>
                <a:srgbClr val="6699FF"/>
              </a:buClr>
              <a:buSzPct val="80000"/>
              <a:buFont typeface="Wingdings" pitchFamily="2" charset="2"/>
              <a:buChar char="l"/>
              <a:defRPr kumimoji="1" sz="2000">
                <a:solidFill>
                  <a:schemeClr val="tx1"/>
                </a:solidFill>
                <a:latin typeface="Verdana" pitchFamily="34" charset="0"/>
                <a:ea typeface="ＭＳ Ｐゴシック" charset="-128"/>
              </a:defRPr>
            </a:lvl5pPr>
            <a:lvl6pPr marL="2514600" indent="-228600" eaLnBrk="0" fontAlgn="base" hangingPunct="0">
              <a:spcBef>
                <a:spcPct val="20000"/>
              </a:spcBef>
              <a:spcAft>
                <a:spcPct val="0"/>
              </a:spcAft>
              <a:buClr>
                <a:srgbClr val="6699FF"/>
              </a:buClr>
              <a:buSzPct val="80000"/>
              <a:buFont typeface="Wingdings" pitchFamily="2" charset="2"/>
              <a:buChar char="l"/>
              <a:defRPr kumimoji="1" sz="2000">
                <a:solidFill>
                  <a:schemeClr val="tx1"/>
                </a:solidFill>
                <a:latin typeface="Verdana" pitchFamily="34" charset="0"/>
                <a:ea typeface="ＭＳ Ｐゴシック" charset="-128"/>
              </a:defRPr>
            </a:lvl6pPr>
            <a:lvl7pPr marL="2971800" indent="-228600" eaLnBrk="0" fontAlgn="base" hangingPunct="0">
              <a:spcBef>
                <a:spcPct val="20000"/>
              </a:spcBef>
              <a:spcAft>
                <a:spcPct val="0"/>
              </a:spcAft>
              <a:buClr>
                <a:srgbClr val="6699FF"/>
              </a:buClr>
              <a:buSzPct val="80000"/>
              <a:buFont typeface="Wingdings" pitchFamily="2" charset="2"/>
              <a:buChar char="l"/>
              <a:defRPr kumimoji="1" sz="2000">
                <a:solidFill>
                  <a:schemeClr val="tx1"/>
                </a:solidFill>
                <a:latin typeface="Verdana" pitchFamily="34" charset="0"/>
                <a:ea typeface="ＭＳ Ｐゴシック" charset="-128"/>
              </a:defRPr>
            </a:lvl7pPr>
            <a:lvl8pPr marL="3429000" indent="-228600" eaLnBrk="0" fontAlgn="base" hangingPunct="0">
              <a:spcBef>
                <a:spcPct val="20000"/>
              </a:spcBef>
              <a:spcAft>
                <a:spcPct val="0"/>
              </a:spcAft>
              <a:buClr>
                <a:srgbClr val="6699FF"/>
              </a:buClr>
              <a:buSzPct val="80000"/>
              <a:buFont typeface="Wingdings" pitchFamily="2" charset="2"/>
              <a:buChar char="l"/>
              <a:defRPr kumimoji="1" sz="2000">
                <a:solidFill>
                  <a:schemeClr val="tx1"/>
                </a:solidFill>
                <a:latin typeface="Verdana" pitchFamily="34" charset="0"/>
                <a:ea typeface="ＭＳ Ｐゴシック" charset="-128"/>
              </a:defRPr>
            </a:lvl8pPr>
            <a:lvl9pPr marL="3886200" indent="-228600" eaLnBrk="0" fontAlgn="base" hangingPunct="0">
              <a:spcBef>
                <a:spcPct val="20000"/>
              </a:spcBef>
              <a:spcAft>
                <a:spcPct val="0"/>
              </a:spcAft>
              <a:buClr>
                <a:srgbClr val="6699FF"/>
              </a:buClr>
              <a:buSzPct val="80000"/>
              <a:buFont typeface="Wingdings" pitchFamily="2" charset="2"/>
              <a:buChar char="l"/>
              <a:defRPr kumimoji="1" sz="2000">
                <a:solidFill>
                  <a:schemeClr val="tx1"/>
                </a:solidFill>
                <a:latin typeface="Verdana" pitchFamily="34" charset="0"/>
                <a:ea typeface="ＭＳ Ｐゴシック" charset="-128"/>
              </a:defRPr>
            </a:lvl9pPr>
          </a:lstStyle>
          <a:p>
            <a:pPr eaLnBrk="1" hangingPunct="1">
              <a:spcBef>
                <a:spcPct val="0"/>
              </a:spcBef>
              <a:buClrTx/>
              <a:buSzTx/>
              <a:buFontTx/>
              <a:buNone/>
            </a:pPr>
            <a:r>
              <a:rPr lang="ja-JP" altLang="en-US" sz="1600" dirty="0">
                <a:latin typeface="メイリオ" pitchFamily="50" charset="-128"/>
                <a:ea typeface="メイリオ" pitchFamily="50" charset="-128"/>
                <a:cs typeface="メイリオ" pitchFamily="50" charset="-128"/>
              </a:rPr>
              <a:t>つくば市シルバー教室＜</a:t>
            </a:r>
            <a:r>
              <a:rPr lang="en-US" altLang="ja-JP" sz="1600" dirty="0">
                <a:latin typeface="メイリオ" pitchFamily="50" charset="-128"/>
                <a:ea typeface="メイリオ" pitchFamily="50" charset="-128"/>
                <a:cs typeface="メイリオ" pitchFamily="50" charset="-128"/>
              </a:rPr>
              <a:t>2019.11.26</a:t>
            </a:r>
            <a:r>
              <a:rPr lang="ja-JP" altLang="en-US" sz="1600" dirty="0">
                <a:latin typeface="メイリオ" pitchFamily="50" charset="-128"/>
                <a:ea typeface="メイリオ" pitchFamily="50" charset="-128"/>
                <a:cs typeface="メイリオ" pitchFamily="50" charset="-128"/>
              </a:rPr>
              <a:t>＞</a:t>
            </a:r>
          </a:p>
        </p:txBody>
      </p:sp>
      <p:sp>
        <p:nvSpPr>
          <p:cNvPr id="5" name="タイトル 1"/>
          <p:cNvSpPr>
            <a:spLocks noGrp="1"/>
          </p:cNvSpPr>
          <p:nvPr>
            <p:ph type="ctrTitle"/>
          </p:nvPr>
        </p:nvSpPr>
        <p:spPr>
          <a:xfrm>
            <a:off x="0" y="2420888"/>
            <a:ext cx="9144000" cy="1359024"/>
          </a:xfrm>
          <a:solidFill>
            <a:srgbClr val="002060"/>
          </a:solidFill>
        </p:spPr>
        <p:txBody>
          <a:bodyPr>
            <a:normAutofit/>
          </a:bodyPr>
          <a:lstStyle/>
          <a:p>
            <a:r>
              <a:rPr lang="ja-JP" altLang="en-US" sz="3200" dirty="0">
                <a:solidFill>
                  <a:schemeClr val="bg1"/>
                </a:solidFill>
                <a:latin typeface="メイリオ" pitchFamily="50" charset="-128"/>
                <a:ea typeface="メイリオ" pitchFamily="50" charset="-128"/>
                <a:cs typeface="メイリオ" pitchFamily="50" charset="-128"/>
              </a:rPr>
              <a:t>世界、日本、茨城の気候変化と将来予測</a:t>
            </a:r>
          </a:p>
        </p:txBody>
      </p:sp>
      <p:sp>
        <p:nvSpPr>
          <p:cNvPr id="6" name="サブタイトル 5"/>
          <p:cNvSpPr>
            <a:spLocks noGrp="1"/>
          </p:cNvSpPr>
          <p:nvPr>
            <p:ph type="subTitle" idx="1"/>
          </p:nvPr>
        </p:nvSpPr>
        <p:spPr>
          <a:xfrm>
            <a:off x="1104900" y="4365104"/>
            <a:ext cx="6934200" cy="1728192"/>
          </a:xfrm>
        </p:spPr>
        <p:txBody>
          <a:bodyPr>
            <a:normAutofit/>
          </a:bodyPr>
          <a:lstStyle/>
          <a:p>
            <a:pPr eaLnBrk="1" hangingPunct="1"/>
            <a:r>
              <a:rPr lang="ja-JP" altLang="en-US" sz="2400" b="1" dirty="0">
                <a:latin typeface="メイリオ" pitchFamily="50" charset="-128"/>
                <a:ea typeface="メイリオ" pitchFamily="50" charset="-128"/>
                <a:cs typeface="メイリオ" pitchFamily="50" charset="-128"/>
              </a:rPr>
              <a:t>気象庁気象研究所 気候・環境研究部 </a:t>
            </a:r>
            <a:endParaRPr lang="en-US" altLang="ja-JP" sz="2400" b="1" dirty="0">
              <a:latin typeface="メイリオ" pitchFamily="50" charset="-128"/>
              <a:ea typeface="メイリオ" pitchFamily="50" charset="-128"/>
              <a:cs typeface="メイリオ" pitchFamily="50" charset="-128"/>
            </a:endParaRPr>
          </a:p>
          <a:p>
            <a:pPr eaLnBrk="1" hangingPunct="1"/>
            <a:endParaRPr lang="en-US" altLang="ja-JP" sz="2400" b="1" dirty="0">
              <a:latin typeface="メイリオ" pitchFamily="50" charset="-128"/>
              <a:ea typeface="メイリオ" pitchFamily="50" charset="-128"/>
              <a:cs typeface="メイリオ" pitchFamily="50" charset="-128"/>
            </a:endParaRPr>
          </a:p>
          <a:p>
            <a:pPr eaLnBrk="1" hangingPunct="1"/>
            <a:r>
              <a:rPr lang="ja-JP" altLang="en-US" sz="2400" b="1" dirty="0">
                <a:latin typeface="メイリオ" pitchFamily="50" charset="-128"/>
                <a:ea typeface="メイリオ" pitchFamily="50" charset="-128"/>
                <a:cs typeface="メイリオ" pitchFamily="50" charset="-128"/>
              </a:rPr>
              <a:t>遠藤　洋和</a:t>
            </a:r>
            <a:endParaRPr lang="en-US" altLang="ja-JP" sz="2400" b="1" dirty="0">
              <a:latin typeface="メイリオ" pitchFamily="50" charset="-128"/>
              <a:ea typeface="メイリオ" pitchFamily="50" charset="-128"/>
              <a:cs typeface="メイリオ" pitchFamily="50" charset="-128"/>
            </a:endParaRPr>
          </a:p>
        </p:txBody>
      </p:sp>
      <p:sp>
        <p:nvSpPr>
          <p:cNvPr id="2" name="スライド番号プレースホルダー 1"/>
          <p:cNvSpPr>
            <a:spLocks noGrp="1"/>
          </p:cNvSpPr>
          <p:nvPr>
            <p:ph type="sldNum" sz="quarter" idx="12"/>
          </p:nvPr>
        </p:nvSpPr>
        <p:spPr>
          <a:xfrm>
            <a:off x="6982678" y="6492875"/>
            <a:ext cx="2133600" cy="365125"/>
          </a:xfrm>
        </p:spPr>
        <p:txBody>
          <a:bodyPr/>
          <a:lstStyle/>
          <a:p>
            <a:fld id="{98ED32BA-EAD8-4CA0-B761-02CC1B29C416}" type="slidenum">
              <a:rPr kumimoji="1" lang="ja-JP" altLang="en-US" sz="1600" smtClean="0"/>
              <a:t>1</a:t>
            </a:fld>
            <a:endParaRPr kumimoji="1" lang="ja-JP" altLang="en-US" sz="16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7806" y="5013176"/>
            <a:ext cx="1738081" cy="1728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79408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7010400" y="6500188"/>
            <a:ext cx="2133600" cy="365125"/>
          </a:xfrm>
        </p:spPr>
        <p:txBody>
          <a:bodyPr/>
          <a:lstStyle/>
          <a:p>
            <a:fld id="{C2990EFC-218F-413D-AEDD-DE30975FDED6}" type="slidenum">
              <a:rPr kumimoji="1" lang="ja-JP" altLang="en-US" sz="1600" smtClean="0"/>
              <a:t>10</a:t>
            </a:fld>
            <a:endParaRPr kumimoji="1" lang="ja-JP" altLang="en-US" sz="1600" dirty="0"/>
          </a:p>
        </p:txBody>
      </p:sp>
      <p:sp>
        <p:nvSpPr>
          <p:cNvPr id="3" name="タイトル 1"/>
          <p:cNvSpPr txBox="1">
            <a:spLocks/>
          </p:cNvSpPr>
          <p:nvPr/>
        </p:nvSpPr>
        <p:spPr>
          <a:xfrm>
            <a:off x="0" y="1"/>
            <a:ext cx="9144000" cy="692695"/>
          </a:xfrm>
          <a:prstGeom prst="rect">
            <a:avLst/>
          </a:prstGeom>
          <a:solidFill>
            <a:srgbClr val="000099"/>
          </a:solidFill>
        </p:spPr>
        <p:txBody>
          <a:bodyPr anchor="ctr" anchorCtr="0"/>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3200" dirty="0">
                <a:solidFill>
                  <a:schemeClr val="bg1"/>
                </a:solidFill>
                <a:latin typeface="+mj-ea"/>
                <a:cs typeface="メイリオ" pitchFamily="50" charset="-128"/>
              </a:rPr>
              <a:t>つくばの年平均気温</a:t>
            </a:r>
          </a:p>
        </p:txBody>
      </p:sp>
      <p:sp>
        <p:nvSpPr>
          <p:cNvPr id="8" name="正方形/長方形 7"/>
          <p:cNvSpPr/>
          <p:nvPr/>
        </p:nvSpPr>
        <p:spPr>
          <a:xfrm>
            <a:off x="124050" y="895728"/>
            <a:ext cx="8895897" cy="1368153"/>
          </a:xfrm>
          <a:prstGeom prst="rect">
            <a:avLst/>
          </a:prstGeom>
          <a:noFill/>
          <a:ln w="9525" cmpd="sng">
            <a:solidFill>
              <a:schemeClr val="tx1"/>
            </a:solidFill>
          </a:ln>
          <a:effectLst/>
        </p:spPr>
        <p:style>
          <a:lnRef idx="2">
            <a:schemeClr val="accent6">
              <a:shade val="50000"/>
            </a:schemeClr>
          </a:lnRef>
          <a:fillRef idx="1">
            <a:schemeClr val="accent6"/>
          </a:fillRef>
          <a:effectRef idx="0">
            <a:schemeClr val="accent6"/>
          </a:effectRef>
          <a:fontRef idx="minor">
            <a:schemeClr val="lt1"/>
          </a:fontRef>
        </p:style>
        <p:txBody>
          <a:bodyPr lIns="72000" tIns="72000" rIns="72000" bIns="72000" rtlCol="0" anchor="t"/>
          <a:lstStyle/>
          <a:p>
            <a:pPr marL="376238" indent="-285750" algn="just">
              <a:spcAft>
                <a:spcPts val="900"/>
              </a:spcAft>
              <a:buFont typeface="Wingdings" panose="05000000000000000000" pitchFamily="2" charset="2"/>
              <a:buChar char="l"/>
            </a:pPr>
            <a:r>
              <a:rPr lang="ja-JP" altLang="en-US" sz="2000" dirty="0">
                <a:solidFill>
                  <a:schemeClr val="tx1"/>
                </a:solidFill>
                <a:latin typeface="+mn-ea"/>
              </a:rPr>
              <a:t>つくばの年平均気温は、</a:t>
            </a:r>
            <a:r>
              <a:rPr lang="en-US" altLang="ja-JP" sz="2000" dirty="0">
                <a:solidFill>
                  <a:srgbClr val="FF0000"/>
                </a:solidFill>
                <a:latin typeface="+mn-ea"/>
              </a:rPr>
              <a:t>100</a:t>
            </a:r>
            <a:r>
              <a:rPr lang="ja-JP" altLang="en-US" sz="2000" dirty="0">
                <a:solidFill>
                  <a:srgbClr val="FF0000"/>
                </a:solidFill>
                <a:latin typeface="+mn-ea"/>
              </a:rPr>
              <a:t>年あたり約</a:t>
            </a:r>
            <a:r>
              <a:rPr lang="en-US" altLang="ja-JP" sz="2000" dirty="0">
                <a:solidFill>
                  <a:srgbClr val="FF0000"/>
                </a:solidFill>
                <a:latin typeface="+mn-ea"/>
              </a:rPr>
              <a:t>2.2</a:t>
            </a:r>
            <a:r>
              <a:rPr lang="ja-JP" altLang="en-US" sz="2000" dirty="0">
                <a:solidFill>
                  <a:srgbClr val="FF0000"/>
                </a:solidFill>
                <a:latin typeface="+mn-ea"/>
              </a:rPr>
              <a:t>℃</a:t>
            </a:r>
            <a:r>
              <a:rPr lang="ja-JP" altLang="en-US" sz="2000" dirty="0">
                <a:solidFill>
                  <a:schemeClr val="tx1"/>
                </a:solidFill>
                <a:latin typeface="+mn-ea"/>
              </a:rPr>
              <a:t>の割合で長期的に上昇しており、日本平均（</a:t>
            </a:r>
            <a:r>
              <a:rPr lang="en-US" altLang="ja-JP" sz="2000" dirty="0">
                <a:solidFill>
                  <a:srgbClr val="FF0000"/>
                </a:solidFill>
                <a:latin typeface="+mn-ea"/>
              </a:rPr>
              <a:t>100</a:t>
            </a:r>
            <a:r>
              <a:rPr lang="ja-JP" altLang="en-US" sz="2000" dirty="0">
                <a:solidFill>
                  <a:srgbClr val="FF0000"/>
                </a:solidFill>
                <a:latin typeface="+mn-ea"/>
              </a:rPr>
              <a:t>年あたり約</a:t>
            </a:r>
            <a:r>
              <a:rPr lang="en-US" altLang="ja-JP" sz="2000" dirty="0">
                <a:solidFill>
                  <a:srgbClr val="FF0000"/>
                </a:solidFill>
                <a:latin typeface="+mn-ea"/>
              </a:rPr>
              <a:t>1.2</a:t>
            </a:r>
            <a:r>
              <a:rPr lang="ja-JP" altLang="en-US" sz="2000" dirty="0">
                <a:solidFill>
                  <a:srgbClr val="FF0000"/>
                </a:solidFill>
                <a:latin typeface="+mn-ea"/>
              </a:rPr>
              <a:t>℃</a:t>
            </a:r>
            <a:r>
              <a:rPr lang="ja-JP" altLang="en-US" sz="2000" dirty="0">
                <a:solidFill>
                  <a:schemeClr val="tx1"/>
                </a:solidFill>
                <a:latin typeface="+mn-ea"/>
              </a:rPr>
              <a:t>）よりも大きい。</a:t>
            </a:r>
            <a:endParaRPr lang="en-US" altLang="ja-JP" sz="2000" dirty="0">
              <a:solidFill>
                <a:schemeClr val="tx1"/>
              </a:solidFill>
              <a:latin typeface="+mn-ea"/>
            </a:endParaRPr>
          </a:p>
          <a:p>
            <a:pPr marL="376238" indent="-285750" algn="just">
              <a:spcAft>
                <a:spcPts val="900"/>
              </a:spcAft>
              <a:buFont typeface="Wingdings" panose="05000000000000000000" pitchFamily="2" charset="2"/>
              <a:buChar char="l"/>
            </a:pPr>
            <a:r>
              <a:rPr lang="ja-JP" altLang="en-US" sz="2000" dirty="0">
                <a:solidFill>
                  <a:schemeClr val="tx1"/>
                </a:solidFill>
                <a:latin typeface="+mn-ea"/>
              </a:rPr>
              <a:t>地球温暖化の影響に加えて、都市化の影響もあると考えられる。</a:t>
            </a:r>
            <a:endParaRPr lang="en-US" altLang="ja-JP" sz="2000" dirty="0">
              <a:solidFill>
                <a:schemeClr val="tx1"/>
              </a:solidFill>
              <a:latin typeface="+mn-ea"/>
            </a:endParaRPr>
          </a:p>
        </p:txBody>
      </p:sp>
      <p:pic>
        <p:nvPicPr>
          <p:cNvPr id="4" name="図 3" descr="画面の領域"/>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2564" y="2484896"/>
            <a:ext cx="6768752" cy="3725739"/>
          </a:xfrm>
          <a:prstGeom prst="rect">
            <a:avLst/>
          </a:prstGeom>
        </p:spPr>
      </p:pic>
      <p:sp>
        <p:nvSpPr>
          <p:cNvPr id="10" name="正方形/長方形 9"/>
          <p:cNvSpPr/>
          <p:nvPr/>
        </p:nvSpPr>
        <p:spPr>
          <a:xfrm>
            <a:off x="1691680" y="6391867"/>
            <a:ext cx="6157718" cy="461665"/>
          </a:xfrm>
          <a:prstGeom prst="rect">
            <a:avLst/>
          </a:prstGeom>
          <a:solidFill>
            <a:schemeClr val="bg2">
              <a:lumMod val="75000"/>
            </a:schemeClr>
          </a:solidFill>
        </p:spPr>
        <p:txBody>
          <a:bodyPr wrap="square">
            <a:spAutoFit/>
          </a:bodyPr>
          <a:lstStyle/>
          <a:p>
            <a:pPr marL="90488" lvl="0" algn="just">
              <a:spcAft>
                <a:spcPts val="600"/>
              </a:spcAft>
            </a:pPr>
            <a:r>
              <a:rPr lang="en-US" altLang="ja-JP" sz="1200" b="1" u="sng" dirty="0">
                <a:latin typeface="+mn-ea"/>
              </a:rPr>
              <a:t>192</a:t>
            </a:r>
            <a:r>
              <a:rPr lang="ja-JP" altLang="en-US" sz="1200" b="1" u="sng" dirty="0">
                <a:latin typeface="+mn-ea"/>
              </a:rPr>
              <a:t>１～</a:t>
            </a:r>
            <a:r>
              <a:rPr lang="en-US" altLang="ja-JP" sz="1200" b="1" u="sng" dirty="0">
                <a:latin typeface="+mn-ea"/>
              </a:rPr>
              <a:t>2018</a:t>
            </a:r>
            <a:r>
              <a:rPr lang="ja-JP" altLang="en-US" sz="1200" b="1" u="sng" dirty="0">
                <a:latin typeface="+mn-ea"/>
              </a:rPr>
              <a:t>年</a:t>
            </a:r>
            <a:r>
              <a:rPr lang="ja-JP" altLang="en-US" sz="1200" u="sng" dirty="0">
                <a:latin typeface="+mn-ea"/>
              </a:rPr>
              <a:t>のデータに基づく</a:t>
            </a:r>
            <a:r>
              <a:rPr lang="ja-JP" altLang="en-US" sz="1200" dirty="0">
                <a:latin typeface="+mn-ea"/>
              </a:rPr>
              <a:t>。</a:t>
            </a:r>
            <a:r>
              <a:rPr lang="ja-JP" altLang="ja-JP" sz="1200" dirty="0">
                <a:latin typeface="+mn-ea"/>
              </a:rPr>
              <a:t>棒グラフ</a:t>
            </a:r>
            <a:r>
              <a:rPr lang="ja-JP" altLang="en-US" sz="1200" dirty="0">
                <a:latin typeface="+mn-ea"/>
              </a:rPr>
              <a:t>（緑色）</a:t>
            </a:r>
            <a:r>
              <a:rPr lang="ja-JP" altLang="ja-JP" sz="1200" dirty="0">
                <a:latin typeface="+mn-ea"/>
              </a:rPr>
              <a:t>は</a:t>
            </a:r>
            <a:r>
              <a:rPr lang="ja-JP" altLang="en-US" sz="1200" dirty="0">
                <a:latin typeface="+mn-ea"/>
              </a:rPr>
              <a:t>各年の値</a:t>
            </a:r>
            <a:r>
              <a:rPr lang="ja-JP" altLang="ja-JP" sz="1200" dirty="0">
                <a:latin typeface="+mn-ea"/>
              </a:rPr>
              <a:t>、</a:t>
            </a:r>
            <a:r>
              <a:rPr lang="ja-JP" altLang="en-US" sz="1200" dirty="0">
                <a:latin typeface="+mn-ea"/>
              </a:rPr>
              <a:t>折れ線（青色）</a:t>
            </a:r>
            <a:r>
              <a:rPr lang="ja-JP" altLang="ja-JP" sz="1200" dirty="0">
                <a:latin typeface="+mn-ea"/>
              </a:rPr>
              <a:t>は</a:t>
            </a:r>
            <a:r>
              <a:rPr lang="en-US" altLang="ja-JP" sz="1200" dirty="0">
                <a:latin typeface="+mn-ea"/>
              </a:rPr>
              <a:t>5</a:t>
            </a:r>
            <a:r>
              <a:rPr lang="ja-JP" altLang="ja-JP" sz="1200" dirty="0">
                <a:latin typeface="+mn-ea"/>
              </a:rPr>
              <a:t>年移動平均</a:t>
            </a:r>
            <a:r>
              <a:rPr lang="ja-JP" altLang="en-US" sz="1200" dirty="0">
                <a:latin typeface="+mn-ea"/>
              </a:rPr>
              <a:t>値、直線（赤色）は長期変化傾向（信頼度水準</a:t>
            </a:r>
            <a:r>
              <a:rPr lang="en-US" altLang="ja-JP" sz="1200" dirty="0">
                <a:latin typeface="+mn-ea"/>
              </a:rPr>
              <a:t>99</a:t>
            </a:r>
            <a:r>
              <a:rPr lang="ja-JP" altLang="en-US" sz="1200" dirty="0">
                <a:latin typeface="+mn-ea"/>
              </a:rPr>
              <a:t>％で統計的に有意）</a:t>
            </a:r>
            <a:r>
              <a:rPr lang="ja-JP" altLang="ja-JP" sz="1200" dirty="0">
                <a:latin typeface="+mn-ea"/>
              </a:rPr>
              <a:t>を示している。</a:t>
            </a:r>
            <a:endParaRPr lang="en-US" altLang="ja-JP" sz="1200" dirty="0">
              <a:solidFill>
                <a:prstClr val="black"/>
              </a:solidFill>
              <a:latin typeface="+mn-ea"/>
            </a:endParaRPr>
          </a:p>
        </p:txBody>
      </p:sp>
    </p:spTree>
    <p:extLst>
      <p:ext uri="{BB962C8B-B14F-4D97-AF65-F5344CB8AC3E}">
        <p14:creationId xmlns:p14="http://schemas.microsoft.com/office/powerpoint/2010/main" val="12932145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D7F7FE52-1DCA-477B-B55C-F0AADD0F64E4}" type="slidenum">
              <a:rPr kumimoji="1" lang="ja-JP" altLang="en-US" smtClean="0"/>
              <a:t>11</a:t>
            </a:fld>
            <a:endParaRPr kumimoji="1" lang="ja-JP" altLang="en-US"/>
          </a:p>
        </p:txBody>
      </p:sp>
      <p:sp>
        <p:nvSpPr>
          <p:cNvPr id="3" name="テキスト ボックス 2"/>
          <p:cNvSpPr txBox="1"/>
          <p:nvPr/>
        </p:nvSpPr>
        <p:spPr>
          <a:xfrm>
            <a:off x="3059832" y="2610490"/>
            <a:ext cx="3057247" cy="523220"/>
          </a:xfrm>
          <a:prstGeom prst="rect">
            <a:avLst/>
          </a:prstGeom>
          <a:noFill/>
        </p:spPr>
        <p:txBody>
          <a:bodyPr wrap="none" rtlCol="0">
            <a:spAutoFit/>
          </a:bodyPr>
          <a:lstStyle/>
          <a:p>
            <a:r>
              <a:rPr lang="ja-JP" altLang="en-US" sz="2800" dirty="0"/>
              <a:t>高層</a:t>
            </a:r>
            <a:r>
              <a:rPr kumimoji="1" lang="ja-JP" altLang="en-US" sz="2800" dirty="0"/>
              <a:t>気象台の場所</a:t>
            </a:r>
          </a:p>
        </p:txBody>
      </p:sp>
      <p:pic>
        <p:nvPicPr>
          <p:cNvPr id="4" name="図 3" descr="画面の領域"/>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3386" y="1327676"/>
            <a:ext cx="6178933" cy="5130214"/>
          </a:xfrm>
          <a:prstGeom prst="rect">
            <a:avLst/>
          </a:prstGeom>
        </p:spPr>
      </p:pic>
      <p:sp>
        <p:nvSpPr>
          <p:cNvPr id="5" name="テキスト ボックス 4"/>
          <p:cNvSpPr txBox="1"/>
          <p:nvPr/>
        </p:nvSpPr>
        <p:spPr>
          <a:xfrm>
            <a:off x="5858061" y="6457890"/>
            <a:ext cx="2194703" cy="400110"/>
          </a:xfrm>
          <a:prstGeom prst="rect">
            <a:avLst/>
          </a:prstGeom>
          <a:noFill/>
        </p:spPr>
        <p:txBody>
          <a:bodyPr wrap="none" rtlCol="0">
            <a:spAutoFit/>
          </a:bodyPr>
          <a:lstStyle/>
          <a:p>
            <a:r>
              <a:rPr kumimoji="1" lang="ja-JP" altLang="en-US" sz="2000" dirty="0"/>
              <a:t>（</a:t>
            </a:r>
            <a:r>
              <a:rPr kumimoji="1" lang="en-US" altLang="ja-JP" sz="2000" dirty="0"/>
              <a:t>google</a:t>
            </a:r>
            <a:r>
              <a:rPr kumimoji="1" lang="ja-JP" altLang="en-US" sz="2000" dirty="0"/>
              <a:t>マップより）</a:t>
            </a:r>
          </a:p>
        </p:txBody>
      </p:sp>
      <p:sp>
        <p:nvSpPr>
          <p:cNvPr id="7" name="テキスト ボックス 6"/>
          <p:cNvSpPr txBox="1"/>
          <p:nvPr/>
        </p:nvSpPr>
        <p:spPr>
          <a:xfrm>
            <a:off x="269" y="0"/>
            <a:ext cx="3890809" cy="646331"/>
          </a:xfrm>
          <a:prstGeom prst="rect">
            <a:avLst/>
          </a:prstGeom>
          <a:noFill/>
        </p:spPr>
        <p:txBody>
          <a:bodyPr wrap="none" rtlCol="0">
            <a:spAutoFit/>
          </a:bodyPr>
          <a:lstStyle/>
          <a:p>
            <a:r>
              <a:rPr lang="ja-JP" altLang="en-US" sz="3600" b="1" dirty="0"/>
              <a:t>気象庁</a:t>
            </a:r>
            <a:r>
              <a:rPr kumimoji="1" lang="ja-JP" altLang="en-US" sz="3600" b="1" dirty="0"/>
              <a:t>高層気象台</a:t>
            </a:r>
          </a:p>
        </p:txBody>
      </p:sp>
      <p:sp>
        <p:nvSpPr>
          <p:cNvPr id="8" name="テキスト ボックス 7"/>
          <p:cNvSpPr txBox="1"/>
          <p:nvPr/>
        </p:nvSpPr>
        <p:spPr>
          <a:xfrm>
            <a:off x="269" y="652046"/>
            <a:ext cx="2242922" cy="523220"/>
          </a:xfrm>
          <a:prstGeom prst="rect">
            <a:avLst/>
          </a:prstGeom>
          <a:noFill/>
        </p:spPr>
        <p:txBody>
          <a:bodyPr wrap="none" rtlCol="0">
            <a:spAutoFit/>
          </a:bodyPr>
          <a:lstStyle/>
          <a:p>
            <a:r>
              <a:rPr kumimoji="1" lang="ja-JP" altLang="en-US" sz="2800" dirty="0"/>
              <a:t>１９２０年設立</a:t>
            </a:r>
          </a:p>
        </p:txBody>
      </p:sp>
      <p:pic>
        <p:nvPicPr>
          <p:cNvPr id="6148" name="Picture 4" descr="気球を用いた高層大気の観測の写真"/>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3874" y="0"/>
            <a:ext cx="3670126" cy="27525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19232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D7F7FE52-1DCA-477B-B55C-F0AADD0F64E4}" type="slidenum">
              <a:rPr kumimoji="1" lang="ja-JP" altLang="en-US" smtClean="0"/>
              <a:t>12</a:t>
            </a:fld>
            <a:endParaRPr kumimoji="1" lang="ja-JP" altLang="en-US"/>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2420888"/>
            <a:ext cx="3972475" cy="41308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descr="iMS-100型GPSゾンデの写真"/>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3291169"/>
            <a:ext cx="4017440" cy="2678293"/>
          </a:xfrm>
          <a:prstGeom prst="rect">
            <a:avLst/>
          </a:prstGeom>
          <a:noFill/>
          <a:extLst>
            <a:ext uri="{909E8E84-426E-40DD-AFC4-6F175D3DCCD1}">
              <a14:hiddenFill xmlns:a14="http://schemas.microsoft.com/office/drawing/2010/main">
                <a:solidFill>
                  <a:srgbClr val="FFFFFF"/>
                </a:solidFill>
              </a14:hiddenFill>
            </a:ext>
          </a:extLst>
        </p:spPr>
      </p:pic>
      <p:sp>
        <p:nvSpPr>
          <p:cNvPr id="3" name="正方形/長方形 2"/>
          <p:cNvSpPr/>
          <p:nvPr/>
        </p:nvSpPr>
        <p:spPr>
          <a:xfrm>
            <a:off x="0" y="660408"/>
            <a:ext cx="9036496" cy="1631216"/>
          </a:xfrm>
          <a:prstGeom prst="rect">
            <a:avLst/>
          </a:prstGeom>
        </p:spPr>
        <p:txBody>
          <a:bodyPr wrap="square">
            <a:spAutoFit/>
          </a:bodyPr>
          <a:lstStyle/>
          <a:p>
            <a:pPr marL="285750" indent="-285750">
              <a:buFont typeface="Arial" panose="020B0604020202020204" pitchFamily="34" charset="0"/>
              <a:buChar char="•"/>
            </a:pPr>
            <a:r>
              <a:rPr lang="ja-JP" altLang="en-US" sz="2000" b="1" dirty="0"/>
              <a:t>毎日</a:t>
            </a:r>
            <a:r>
              <a:rPr lang="en-US" altLang="ja-JP" sz="2000" b="1" dirty="0"/>
              <a:t>2</a:t>
            </a:r>
            <a:r>
              <a:rPr lang="ja-JP" altLang="en-US" sz="2000" b="1" dirty="0"/>
              <a:t>回、気球に気象観測器を吊り下げて飛揚し、大気中の気圧、気温、湿度、風向、風速、高度を観測している。</a:t>
            </a:r>
          </a:p>
          <a:p>
            <a:pPr marL="285750" indent="-285750">
              <a:buFont typeface="Arial" panose="020B0604020202020204" pitchFamily="34" charset="0"/>
              <a:buChar char="•"/>
            </a:pPr>
            <a:r>
              <a:rPr lang="ja-JP" altLang="en-US" sz="2000" b="1" dirty="0"/>
              <a:t>高層気象観測は世界各国の約</a:t>
            </a:r>
            <a:r>
              <a:rPr lang="en-US" altLang="ja-JP" sz="2000" b="1" dirty="0"/>
              <a:t>800</a:t>
            </a:r>
            <a:r>
              <a:rPr lang="ja-JP" altLang="en-US" sz="2000" b="1" dirty="0"/>
              <a:t>か所で行っており、世界中の全ての場所で同時刻（</a:t>
            </a:r>
            <a:r>
              <a:rPr lang="en-US" altLang="ja-JP" sz="2000" b="1" dirty="0"/>
              <a:t>9</a:t>
            </a:r>
            <a:r>
              <a:rPr lang="ja-JP" altLang="en-US" sz="2000" b="1" dirty="0"/>
              <a:t>時と</a:t>
            </a:r>
            <a:r>
              <a:rPr lang="en-US" altLang="ja-JP" sz="2000" b="1" dirty="0"/>
              <a:t>21</a:t>
            </a:r>
            <a:r>
              <a:rPr lang="ja-JP" altLang="en-US" sz="2000" b="1" dirty="0"/>
              <a:t>時）に観測をしている。このほか、台風接近時などには臨時に観測を行う。　→　日々の天気予報で必須</a:t>
            </a:r>
          </a:p>
        </p:txBody>
      </p:sp>
      <p:sp>
        <p:nvSpPr>
          <p:cNvPr id="6" name="テキスト ボックス 5"/>
          <p:cNvSpPr txBox="1"/>
          <p:nvPr/>
        </p:nvSpPr>
        <p:spPr>
          <a:xfrm>
            <a:off x="269" y="0"/>
            <a:ext cx="2964273" cy="646331"/>
          </a:xfrm>
          <a:prstGeom prst="rect">
            <a:avLst/>
          </a:prstGeom>
          <a:noFill/>
        </p:spPr>
        <p:txBody>
          <a:bodyPr wrap="none" rtlCol="0">
            <a:spAutoFit/>
          </a:bodyPr>
          <a:lstStyle/>
          <a:p>
            <a:r>
              <a:rPr kumimoji="1" lang="ja-JP" altLang="en-US" sz="3600" b="1" dirty="0"/>
              <a:t>高層気象観測</a:t>
            </a:r>
          </a:p>
        </p:txBody>
      </p:sp>
      <p:sp>
        <p:nvSpPr>
          <p:cNvPr id="4" name="テキスト ボックス 3"/>
          <p:cNvSpPr txBox="1"/>
          <p:nvPr/>
        </p:nvSpPr>
        <p:spPr>
          <a:xfrm>
            <a:off x="4860308" y="2746946"/>
            <a:ext cx="1475084" cy="400110"/>
          </a:xfrm>
          <a:prstGeom prst="rect">
            <a:avLst/>
          </a:prstGeom>
          <a:noFill/>
        </p:spPr>
        <p:txBody>
          <a:bodyPr wrap="none" rtlCol="0">
            <a:spAutoFit/>
          </a:bodyPr>
          <a:lstStyle/>
          <a:p>
            <a:r>
              <a:rPr lang="ja-JP" altLang="en-US" sz="2000" b="1" dirty="0"/>
              <a:t>気象観測器</a:t>
            </a:r>
            <a:endParaRPr kumimoji="1" lang="ja-JP" altLang="en-US" sz="2000" b="1" dirty="0"/>
          </a:p>
        </p:txBody>
      </p:sp>
      <p:sp>
        <p:nvSpPr>
          <p:cNvPr id="5" name="円/楕円 4"/>
          <p:cNvSpPr/>
          <p:nvPr/>
        </p:nvSpPr>
        <p:spPr>
          <a:xfrm>
            <a:off x="2381773" y="5013176"/>
            <a:ext cx="432048"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4721264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D7F7FE52-1DCA-477B-B55C-F0AADD0F64E4}" type="slidenum">
              <a:rPr kumimoji="1" lang="ja-JP" altLang="en-US" smtClean="0"/>
              <a:t>13</a:t>
            </a:fld>
            <a:endParaRPr kumimoji="1" lang="ja-JP" altLang="en-US"/>
          </a:p>
        </p:txBody>
      </p:sp>
      <p:pic>
        <p:nvPicPr>
          <p:cNvPr id="3" name="図 2" descr="画面の領域"/>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600" y="646331"/>
            <a:ext cx="7463728" cy="6211669"/>
          </a:xfrm>
          <a:prstGeom prst="rect">
            <a:avLst/>
          </a:prstGeom>
        </p:spPr>
      </p:pic>
      <p:sp>
        <p:nvSpPr>
          <p:cNvPr id="4" name="テキスト ボックス 3"/>
          <p:cNvSpPr txBox="1"/>
          <p:nvPr/>
        </p:nvSpPr>
        <p:spPr>
          <a:xfrm>
            <a:off x="269" y="0"/>
            <a:ext cx="3890809" cy="646331"/>
          </a:xfrm>
          <a:prstGeom prst="rect">
            <a:avLst/>
          </a:prstGeom>
          <a:noFill/>
        </p:spPr>
        <p:txBody>
          <a:bodyPr wrap="none" rtlCol="0">
            <a:spAutoFit/>
          </a:bodyPr>
          <a:lstStyle/>
          <a:p>
            <a:r>
              <a:rPr kumimoji="1" lang="ja-JP" altLang="en-US" sz="3600" b="1" dirty="0"/>
              <a:t>上空の気象観測例</a:t>
            </a:r>
          </a:p>
        </p:txBody>
      </p:sp>
    </p:spTree>
    <p:extLst>
      <p:ext uri="{BB962C8B-B14F-4D97-AF65-F5344CB8AC3E}">
        <p14:creationId xmlns:p14="http://schemas.microsoft.com/office/powerpoint/2010/main" val="21520210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descr="画面の領域"/>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8912" y="2919427"/>
            <a:ext cx="4641228" cy="2500662"/>
          </a:xfrm>
          <a:prstGeom prst="rect">
            <a:avLst/>
          </a:prstGeom>
        </p:spPr>
      </p:pic>
      <p:sp>
        <p:nvSpPr>
          <p:cNvPr id="2" name="スライド番号プレースホルダー 1"/>
          <p:cNvSpPr>
            <a:spLocks noGrp="1"/>
          </p:cNvSpPr>
          <p:nvPr>
            <p:ph type="sldNum" sz="quarter" idx="12"/>
          </p:nvPr>
        </p:nvSpPr>
        <p:spPr>
          <a:xfrm>
            <a:off x="7006454" y="6492875"/>
            <a:ext cx="2133600" cy="365125"/>
          </a:xfrm>
        </p:spPr>
        <p:txBody>
          <a:bodyPr/>
          <a:lstStyle/>
          <a:p>
            <a:fld id="{C2990EFC-218F-413D-AEDD-DE30975FDED6}" type="slidenum">
              <a:rPr kumimoji="1" lang="ja-JP" altLang="en-US" sz="1600" smtClean="0"/>
              <a:t>14</a:t>
            </a:fld>
            <a:endParaRPr kumimoji="1" lang="ja-JP" altLang="en-US" sz="1600" dirty="0"/>
          </a:p>
        </p:txBody>
      </p:sp>
      <p:sp>
        <p:nvSpPr>
          <p:cNvPr id="3" name="タイトル 1"/>
          <p:cNvSpPr txBox="1">
            <a:spLocks/>
          </p:cNvSpPr>
          <p:nvPr/>
        </p:nvSpPr>
        <p:spPr>
          <a:xfrm>
            <a:off x="0" y="1"/>
            <a:ext cx="9144000" cy="692695"/>
          </a:xfrm>
          <a:prstGeom prst="rect">
            <a:avLst/>
          </a:prstGeom>
          <a:solidFill>
            <a:srgbClr val="000099"/>
          </a:solidFill>
        </p:spPr>
        <p:txBody>
          <a:bodyPr anchor="ctr" anchorCtr="0"/>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3200" dirty="0">
                <a:solidFill>
                  <a:schemeClr val="bg1"/>
                </a:solidFill>
                <a:latin typeface="+mj-ea"/>
                <a:cs typeface="メイリオ" pitchFamily="50" charset="-128"/>
              </a:rPr>
              <a:t>つくばの真夏日、冬日</a:t>
            </a:r>
          </a:p>
        </p:txBody>
      </p:sp>
      <p:sp>
        <p:nvSpPr>
          <p:cNvPr id="6" name="テキスト ボックス 5"/>
          <p:cNvSpPr txBox="1"/>
          <p:nvPr/>
        </p:nvSpPr>
        <p:spPr>
          <a:xfrm>
            <a:off x="5076056" y="2052769"/>
            <a:ext cx="2016224" cy="429202"/>
          </a:xfrm>
          <a:prstGeom prst="rect">
            <a:avLst/>
          </a:prstGeom>
          <a:solidFill>
            <a:schemeClr val="accent2">
              <a:lumMod val="50000"/>
            </a:schemeClr>
          </a:solidFill>
        </p:spPr>
        <p:txBody>
          <a:bodyPr wrap="square" rtlCol="0" anchor="ctr">
            <a:noAutofit/>
          </a:bodyPr>
          <a:lstStyle/>
          <a:p>
            <a:pPr algn="ctr"/>
            <a:r>
              <a:rPr lang="ja-JP" altLang="en-US" sz="2000" dirty="0">
                <a:solidFill>
                  <a:schemeClr val="bg1"/>
                </a:solidFill>
              </a:rPr>
              <a:t>冬日</a:t>
            </a:r>
            <a:r>
              <a:rPr kumimoji="1" lang="ja-JP" altLang="en-US" sz="2000" dirty="0">
                <a:solidFill>
                  <a:schemeClr val="bg1"/>
                </a:solidFill>
              </a:rPr>
              <a:t>の年間日数</a:t>
            </a:r>
          </a:p>
        </p:txBody>
      </p:sp>
      <p:sp>
        <p:nvSpPr>
          <p:cNvPr id="7" name="テキスト ボックス 6"/>
          <p:cNvSpPr txBox="1"/>
          <p:nvPr/>
        </p:nvSpPr>
        <p:spPr>
          <a:xfrm>
            <a:off x="467544" y="2061899"/>
            <a:ext cx="2376264" cy="429202"/>
          </a:xfrm>
          <a:prstGeom prst="rect">
            <a:avLst/>
          </a:prstGeom>
          <a:solidFill>
            <a:schemeClr val="accent2">
              <a:lumMod val="50000"/>
            </a:schemeClr>
          </a:solidFill>
        </p:spPr>
        <p:txBody>
          <a:bodyPr wrap="square" rtlCol="0" anchor="ctr">
            <a:noAutofit/>
          </a:bodyPr>
          <a:lstStyle/>
          <a:p>
            <a:pPr algn="ctr"/>
            <a:r>
              <a:rPr kumimoji="1" lang="ja-JP" altLang="en-US" sz="2000" dirty="0">
                <a:solidFill>
                  <a:schemeClr val="bg1"/>
                </a:solidFill>
              </a:rPr>
              <a:t>真夏日の年間日数</a:t>
            </a:r>
          </a:p>
        </p:txBody>
      </p:sp>
      <p:sp>
        <p:nvSpPr>
          <p:cNvPr id="8" name="正方形/長方形 7"/>
          <p:cNvSpPr/>
          <p:nvPr/>
        </p:nvSpPr>
        <p:spPr>
          <a:xfrm>
            <a:off x="107504" y="836712"/>
            <a:ext cx="8953968" cy="908539"/>
          </a:xfrm>
          <a:prstGeom prst="rect">
            <a:avLst/>
          </a:prstGeom>
          <a:noFill/>
          <a:ln w="9525" cmpd="sng">
            <a:solidFill>
              <a:schemeClr val="tx1"/>
            </a:solidFill>
          </a:ln>
          <a:effectLst/>
        </p:spPr>
        <p:style>
          <a:lnRef idx="2">
            <a:schemeClr val="accent6">
              <a:shade val="50000"/>
            </a:schemeClr>
          </a:lnRef>
          <a:fillRef idx="1">
            <a:schemeClr val="accent6"/>
          </a:fillRef>
          <a:effectRef idx="0">
            <a:schemeClr val="accent6"/>
          </a:effectRef>
          <a:fontRef idx="minor">
            <a:schemeClr val="lt1"/>
          </a:fontRef>
        </p:style>
        <p:txBody>
          <a:bodyPr lIns="72000" tIns="72000" rIns="72000" bIns="72000" rtlCol="0" anchor="t"/>
          <a:lstStyle/>
          <a:p>
            <a:pPr marL="376238" indent="-285750" algn="just">
              <a:spcAft>
                <a:spcPts val="900"/>
              </a:spcAft>
              <a:buFont typeface="Wingdings" panose="05000000000000000000" pitchFamily="2" charset="2"/>
              <a:buChar char="l"/>
            </a:pPr>
            <a:r>
              <a:rPr lang="ja-JP" altLang="en-US" sz="2000" dirty="0">
                <a:solidFill>
                  <a:schemeClr val="tx1"/>
                </a:solidFill>
                <a:latin typeface="+mn-ea"/>
              </a:rPr>
              <a:t>つくばの真夏日は、長期的に増加している。</a:t>
            </a:r>
            <a:endParaRPr lang="en-US" altLang="ja-JP" sz="2000" dirty="0">
              <a:solidFill>
                <a:schemeClr val="tx1"/>
              </a:solidFill>
              <a:latin typeface="+mn-ea"/>
            </a:endParaRPr>
          </a:p>
          <a:p>
            <a:pPr marL="376238" indent="-285750" algn="just">
              <a:spcAft>
                <a:spcPts val="900"/>
              </a:spcAft>
              <a:buFont typeface="Wingdings" panose="05000000000000000000" pitchFamily="2" charset="2"/>
              <a:buChar char="l"/>
            </a:pPr>
            <a:r>
              <a:rPr lang="ja-JP" altLang="en-US" sz="2000" dirty="0">
                <a:solidFill>
                  <a:schemeClr val="tx1"/>
                </a:solidFill>
                <a:latin typeface="+mn-ea"/>
              </a:rPr>
              <a:t>つくばの冬日は、長期的に減少増加している。</a:t>
            </a:r>
            <a:endParaRPr lang="en-US" altLang="ja-JP" sz="2000" dirty="0">
              <a:solidFill>
                <a:schemeClr val="tx1"/>
              </a:solidFill>
              <a:latin typeface="+mn-ea"/>
            </a:endParaRPr>
          </a:p>
        </p:txBody>
      </p:sp>
      <p:sp>
        <p:nvSpPr>
          <p:cNvPr id="9" name="正方形/長方形 8"/>
          <p:cNvSpPr/>
          <p:nvPr/>
        </p:nvSpPr>
        <p:spPr>
          <a:xfrm>
            <a:off x="683713" y="5947539"/>
            <a:ext cx="7920879" cy="461665"/>
          </a:xfrm>
          <a:prstGeom prst="rect">
            <a:avLst/>
          </a:prstGeom>
          <a:solidFill>
            <a:schemeClr val="bg2">
              <a:lumMod val="75000"/>
            </a:schemeClr>
          </a:solidFill>
        </p:spPr>
        <p:txBody>
          <a:bodyPr wrap="square">
            <a:spAutoFit/>
          </a:bodyPr>
          <a:lstStyle/>
          <a:p>
            <a:pPr marL="90488" lvl="0" algn="just">
              <a:spcAft>
                <a:spcPts val="600"/>
              </a:spcAft>
            </a:pPr>
            <a:r>
              <a:rPr lang="en-US" altLang="ja-JP" sz="1200" b="1" u="sng" dirty="0">
                <a:latin typeface="+mn-ea"/>
              </a:rPr>
              <a:t>192</a:t>
            </a:r>
            <a:r>
              <a:rPr lang="ja-JP" altLang="en-US" sz="1200" b="1" u="sng" dirty="0">
                <a:latin typeface="+mn-ea"/>
              </a:rPr>
              <a:t>１～</a:t>
            </a:r>
            <a:r>
              <a:rPr lang="en-US" altLang="ja-JP" sz="1200" b="1" u="sng" dirty="0">
                <a:latin typeface="+mn-ea"/>
              </a:rPr>
              <a:t>2018</a:t>
            </a:r>
            <a:r>
              <a:rPr lang="ja-JP" altLang="en-US" sz="1200" b="1" u="sng" dirty="0">
                <a:latin typeface="+mn-ea"/>
              </a:rPr>
              <a:t>年</a:t>
            </a:r>
            <a:r>
              <a:rPr lang="ja-JP" altLang="en-US" sz="1200" u="sng" dirty="0">
                <a:latin typeface="+mn-ea"/>
              </a:rPr>
              <a:t>のデータに基づく</a:t>
            </a:r>
            <a:r>
              <a:rPr lang="ja-JP" altLang="en-US" sz="1200" dirty="0">
                <a:latin typeface="+mn-ea"/>
              </a:rPr>
              <a:t>。</a:t>
            </a:r>
            <a:r>
              <a:rPr lang="ja-JP" altLang="ja-JP" sz="1200" dirty="0">
                <a:latin typeface="+mn-ea"/>
              </a:rPr>
              <a:t>棒グラフ</a:t>
            </a:r>
            <a:r>
              <a:rPr lang="ja-JP" altLang="en-US" sz="1200" dirty="0">
                <a:latin typeface="+mn-ea"/>
              </a:rPr>
              <a:t>（緑色）</a:t>
            </a:r>
            <a:r>
              <a:rPr lang="ja-JP" altLang="ja-JP" sz="1200" dirty="0">
                <a:latin typeface="+mn-ea"/>
              </a:rPr>
              <a:t>は</a:t>
            </a:r>
            <a:r>
              <a:rPr lang="ja-JP" altLang="en-US" sz="1200" dirty="0">
                <a:latin typeface="+mn-ea"/>
              </a:rPr>
              <a:t>各年の値</a:t>
            </a:r>
            <a:r>
              <a:rPr lang="ja-JP" altLang="ja-JP" sz="1200" dirty="0">
                <a:latin typeface="+mn-ea"/>
              </a:rPr>
              <a:t>、</a:t>
            </a:r>
            <a:r>
              <a:rPr lang="ja-JP" altLang="en-US" sz="1200" dirty="0">
                <a:latin typeface="+mn-ea"/>
              </a:rPr>
              <a:t>折れ線（青色）</a:t>
            </a:r>
            <a:r>
              <a:rPr lang="ja-JP" altLang="ja-JP" sz="1200" dirty="0">
                <a:latin typeface="+mn-ea"/>
              </a:rPr>
              <a:t>は</a:t>
            </a:r>
            <a:r>
              <a:rPr lang="en-US" altLang="ja-JP" sz="1200" dirty="0">
                <a:latin typeface="+mn-ea"/>
              </a:rPr>
              <a:t>5</a:t>
            </a:r>
            <a:r>
              <a:rPr lang="ja-JP" altLang="ja-JP" sz="1200" dirty="0">
                <a:latin typeface="+mn-ea"/>
              </a:rPr>
              <a:t>年移動平均</a:t>
            </a:r>
            <a:r>
              <a:rPr lang="ja-JP" altLang="en-US" sz="1200" dirty="0">
                <a:latin typeface="+mn-ea"/>
              </a:rPr>
              <a:t>値、直線（赤色）は長期変化傾向（信頼度水準</a:t>
            </a:r>
            <a:r>
              <a:rPr lang="en-US" altLang="ja-JP" sz="1200" dirty="0">
                <a:latin typeface="+mn-ea"/>
              </a:rPr>
              <a:t>99</a:t>
            </a:r>
            <a:r>
              <a:rPr lang="ja-JP" altLang="en-US" sz="1200" dirty="0">
                <a:latin typeface="+mn-ea"/>
              </a:rPr>
              <a:t>％で統計的に有意）</a:t>
            </a:r>
            <a:r>
              <a:rPr lang="ja-JP" altLang="ja-JP" sz="1200" dirty="0">
                <a:latin typeface="+mn-ea"/>
              </a:rPr>
              <a:t>を示している。</a:t>
            </a:r>
            <a:endParaRPr lang="en-US" altLang="ja-JP" sz="1200" dirty="0">
              <a:solidFill>
                <a:prstClr val="black"/>
              </a:solidFill>
              <a:latin typeface="+mn-ea"/>
            </a:endParaRPr>
          </a:p>
        </p:txBody>
      </p:sp>
      <p:sp>
        <p:nvSpPr>
          <p:cNvPr id="11" name="正方形/長方形 10"/>
          <p:cNvSpPr/>
          <p:nvPr/>
        </p:nvSpPr>
        <p:spPr>
          <a:xfrm>
            <a:off x="436747" y="2511583"/>
            <a:ext cx="3475355" cy="338554"/>
          </a:xfrm>
          <a:prstGeom prst="rect">
            <a:avLst/>
          </a:prstGeom>
        </p:spPr>
        <p:txBody>
          <a:bodyPr wrap="square">
            <a:spAutoFit/>
          </a:bodyPr>
          <a:lstStyle/>
          <a:p>
            <a:pPr>
              <a:defRPr/>
            </a:pPr>
            <a:r>
              <a:rPr lang="ja-JP" altLang="en-US" sz="1600" dirty="0">
                <a:latin typeface="+mn-ea"/>
              </a:rPr>
              <a:t>日最高気温が</a:t>
            </a:r>
            <a:r>
              <a:rPr lang="en-US" altLang="ja-JP" sz="1600" dirty="0">
                <a:latin typeface="+mn-ea"/>
              </a:rPr>
              <a:t>30℃</a:t>
            </a:r>
            <a:r>
              <a:rPr lang="ja-JP" altLang="en-US" sz="1600" dirty="0">
                <a:latin typeface="+mn-ea"/>
              </a:rPr>
              <a:t>以上の日</a:t>
            </a:r>
          </a:p>
        </p:txBody>
      </p:sp>
      <p:pic>
        <p:nvPicPr>
          <p:cNvPr id="13" name="図 12" descr="画面の領域"/>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04" y="2919427"/>
            <a:ext cx="4594549" cy="2534004"/>
          </a:xfrm>
          <a:prstGeom prst="rect">
            <a:avLst/>
          </a:prstGeom>
        </p:spPr>
      </p:pic>
      <p:sp>
        <p:nvSpPr>
          <p:cNvPr id="16" name="正方形/長方形 15"/>
          <p:cNvSpPr/>
          <p:nvPr/>
        </p:nvSpPr>
        <p:spPr>
          <a:xfrm>
            <a:off x="5076056" y="2511583"/>
            <a:ext cx="3475355" cy="338554"/>
          </a:xfrm>
          <a:prstGeom prst="rect">
            <a:avLst/>
          </a:prstGeom>
        </p:spPr>
        <p:txBody>
          <a:bodyPr wrap="square">
            <a:spAutoFit/>
          </a:bodyPr>
          <a:lstStyle/>
          <a:p>
            <a:pPr>
              <a:defRPr/>
            </a:pPr>
            <a:r>
              <a:rPr lang="ja-JP" altLang="en-US" sz="1600" dirty="0">
                <a:latin typeface="+mn-ea"/>
              </a:rPr>
              <a:t>日最低気温が</a:t>
            </a:r>
            <a:r>
              <a:rPr lang="en-US" altLang="ja-JP" sz="1600" dirty="0">
                <a:latin typeface="+mn-ea"/>
              </a:rPr>
              <a:t>0℃</a:t>
            </a:r>
            <a:r>
              <a:rPr lang="ja-JP" altLang="en-US" sz="1600" dirty="0">
                <a:latin typeface="+mn-ea"/>
              </a:rPr>
              <a:t>以下の日</a:t>
            </a:r>
          </a:p>
        </p:txBody>
      </p:sp>
      <p:sp>
        <p:nvSpPr>
          <p:cNvPr id="4" name="テキスト ボックス 3"/>
          <p:cNvSpPr txBox="1"/>
          <p:nvPr/>
        </p:nvSpPr>
        <p:spPr>
          <a:xfrm>
            <a:off x="251520" y="5420089"/>
            <a:ext cx="883575" cy="369332"/>
          </a:xfrm>
          <a:prstGeom prst="rect">
            <a:avLst/>
          </a:prstGeom>
          <a:noFill/>
        </p:spPr>
        <p:txBody>
          <a:bodyPr wrap="none" rtlCol="0">
            <a:spAutoFit/>
          </a:bodyPr>
          <a:lstStyle/>
          <a:p>
            <a:r>
              <a:rPr kumimoji="1" lang="en-US" altLang="ja-JP" dirty="0"/>
              <a:t>1880</a:t>
            </a:r>
            <a:r>
              <a:rPr kumimoji="1" lang="ja-JP" altLang="en-US" dirty="0"/>
              <a:t>年</a:t>
            </a:r>
          </a:p>
        </p:txBody>
      </p:sp>
      <p:sp>
        <p:nvSpPr>
          <p:cNvPr id="15" name="テキスト ボックス 14"/>
          <p:cNvSpPr txBox="1"/>
          <p:nvPr/>
        </p:nvSpPr>
        <p:spPr>
          <a:xfrm>
            <a:off x="4037124" y="5420089"/>
            <a:ext cx="883575" cy="369332"/>
          </a:xfrm>
          <a:prstGeom prst="rect">
            <a:avLst/>
          </a:prstGeom>
          <a:noFill/>
        </p:spPr>
        <p:txBody>
          <a:bodyPr wrap="none" rtlCol="0">
            <a:spAutoFit/>
          </a:bodyPr>
          <a:lstStyle/>
          <a:p>
            <a:r>
              <a:rPr lang="en-US" altLang="ja-JP" dirty="0"/>
              <a:t>202</a:t>
            </a:r>
            <a:r>
              <a:rPr kumimoji="1" lang="en-US" altLang="ja-JP" dirty="0"/>
              <a:t>0</a:t>
            </a:r>
            <a:r>
              <a:rPr kumimoji="1" lang="ja-JP" altLang="en-US" dirty="0"/>
              <a:t>年</a:t>
            </a:r>
          </a:p>
        </p:txBody>
      </p:sp>
      <p:sp>
        <p:nvSpPr>
          <p:cNvPr id="17" name="テキスト ボックス 16"/>
          <p:cNvSpPr txBox="1"/>
          <p:nvPr/>
        </p:nvSpPr>
        <p:spPr>
          <a:xfrm>
            <a:off x="4894249" y="5411223"/>
            <a:ext cx="883575" cy="369332"/>
          </a:xfrm>
          <a:prstGeom prst="rect">
            <a:avLst/>
          </a:prstGeom>
          <a:noFill/>
        </p:spPr>
        <p:txBody>
          <a:bodyPr wrap="none" rtlCol="0">
            <a:spAutoFit/>
          </a:bodyPr>
          <a:lstStyle/>
          <a:p>
            <a:r>
              <a:rPr kumimoji="1" lang="en-US" altLang="ja-JP" dirty="0"/>
              <a:t>1880</a:t>
            </a:r>
            <a:r>
              <a:rPr kumimoji="1" lang="ja-JP" altLang="en-US" dirty="0"/>
              <a:t>年</a:t>
            </a:r>
          </a:p>
        </p:txBody>
      </p:sp>
      <p:sp>
        <p:nvSpPr>
          <p:cNvPr id="18" name="テキスト ボックス 17"/>
          <p:cNvSpPr txBox="1"/>
          <p:nvPr/>
        </p:nvSpPr>
        <p:spPr>
          <a:xfrm>
            <a:off x="8260425" y="5411223"/>
            <a:ext cx="883575" cy="369332"/>
          </a:xfrm>
          <a:prstGeom prst="rect">
            <a:avLst/>
          </a:prstGeom>
          <a:noFill/>
        </p:spPr>
        <p:txBody>
          <a:bodyPr wrap="none" rtlCol="0">
            <a:spAutoFit/>
          </a:bodyPr>
          <a:lstStyle/>
          <a:p>
            <a:r>
              <a:rPr lang="en-US" altLang="ja-JP" dirty="0"/>
              <a:t>202</a:t>
            </a:r>
            <a:r>
              <a:rPr kumimoji="1" lang="en-US" altLang="ja-JP" dirty="0"/>
              <a:t>0</a:t>
            </a:r>
            <a:r>
              <a:rPr kumimoji="1" lang="ja-JP" altLang="en-US" dirty="0"/>
              <a:t>年</a:t>
            </a:r>
          </a:p>
        </p:txBody>
      </p:sp>
    </p:spTree>
    <p:extLst>
      <p:ext uri="{BB962C8B-B14F-4D97-AF65-F5344CB8AC3E}">
        <p14:creationId xmlns:p14="http://schemas.microsoft.com/office/powerpoint/2010/main" val="14009854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7006454" y="6492875"/>
            <a:ext cx="2133600" cy="365125"/>
          </a:xfrm>
        </p:spPr>
        <p:txBody>
          <a:bodyPr/>
          <a:lstStyle/>
          <a:p>
            <a:fld id="{C2990EFC-218F-413D-AEDD-DE30975FDED6}" type="slidenum">
              <a:rPr kumimoji="1" lang="ja-JP" altLang="en-US" sz="1600" smtClean="0"/>
              <a:t>15</a:t>
            </a:fld>
            <a:endParaRPr kumimoji="1" lang="ja-JP" altLang="en-US" sz="1600" dirty="0"/>
          </a:p>
        </p:txBody>
      </p:sp>
      <p:sp>
        <p:nvSpPr>
          <p:cNvPr id="3" name="タイトル 1"/>
          <p:cNvSpPr txBox="1">
            <a:spLocks/>
          </p:cNvSpPr>
          <p:nvPr/>
        </p:nvSpPr>
        <p:spPr>
          <a:xfrm>
            <a:off x="0" y="1"/>
            <a:ext cx="9144000" cy="692695"/>
          </a:xfrm>
          <a:prstGeom prst="rect">
            <a:avLst/>
          </a:prstGeom>
          <a:solidFill>
            <a:srgbClr val="000099"/>
          </a:solidFill>
        </p:spPr>
        <p:txBody>
          <a:bodyPr anchor="ctr" anchorCtr="0"/>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3200" dirty="0">
                <a:solidFill>
                  <a:schemeClr val="bg1"/>
                </a:solidFill>
                <a:latin typeface="+mj-ea"/>
                <a:cs typeface="メイリオ" pitchFamily="50" charset="-128"/>
              </a:rPr>
              <a:t>さくら開花日、かえで紅葉日（水戸市）</a:t>
            </a:r>
          </a:p>
        </p:txBody>
      </p:sp>
      <p:sp>
        <p:nvSpPr>
          <p:cNvPr id="6" name="テキスト ボックス 5"/>
          <p:cNvSpPr txBox="1"/>
          <p:nvPr/>
        </p:nvSpPr>
        <p:spPr>
          <a:xfrm>
            <a:off x="5024826" y="2246428"/>
            <a:ext cx="1737677" cy="429202"/>
          </a:xfrm>
          <a:prstGeom prst="rect">
            <a:avLst/>
          </a:prstGeom>
          <a:solidFill>
            <a:schemeClr val="accent2">
              <a:lumMod val="50000"/>
            </a:schemeClr>
          </a:solidFill>
        </p:spPr>
        <p:txBody>
          <a:bodyPr wrap="square" rtlCol="0" anchor="ctr">
            <a:noAutofit/>
          </a:bodyPr>
          <a:lstStyle/>
          <a:p>
            <a:pPr algn="ctr"/>
            <a:r>
              <a:rPr lang="ja-JP" altLang="en-US" sz="2000" dirty="0">
                <a:solidFill>
                  <a:schemeClr val="bg1"/>
                </a:solidFill>
              </a:rPr>
              <a:t>かえで紅葉日</a:t>
            </a:r>
            <a:endParaRPr kumimoji="1" lang="ja-JP" altLang="en-US" sz="2000" dirty="0">
              <a:solidFill>
                <a:schemeClr val="bg1"/>
              </a:solidFill>
            </a:endParaRPr>
          </a:p>
        </p:txBody>
      </p:sp>
      <p:sp>
        <p:nvSpPr>
          <p:cNvPr id="8" name="正方形/長方形 7"/>
          <p:cNvSpPr/>
          <p:nvPr/>
        </p:nvSpPr>
        <p:spPr>
          <a:xfrm>
            <a:off x="107504" y="836712"/>
            <a:ext cx="8953968" cy="908539"/>
          </a:xfrm>
          <a:prstGeom prst="rect">
            <a:avLst/>
          </a:prstGeom>
          <a:noFill/>
          <a:ln w="9525" cmpd="sng">
            <a:solidFill>
              <a:schemeClr val="tx1"/>
            </a:solidFill>
          </a:ln>
          <a:effectLst/>
        </p:spPr>
        <p:style>
          <a:lnRef idx="2">
            <a:schemeClr val="accent6">
              <a:shade val="50000"/>
            </a:schemeClr>
          </a:lnRef>
          <a:fillRef idx="1">
            <a:schemeClr val="accent6"/>
          </a:fillRef>
          <a:effectRef idx="0">
            <a:schemeClr val="accent6"/>
          </a:effectRef>
          <a:fontRef idx="minor">
            <a:schemeClr val="lt1"/>
          </a:fontRef>
        </p:style>
        <p:txBody>
          <a:bodyPr lIns="72000" tIns="72000" rIns="72000" bIns="72000" rtlCol="0" anchor="t"/>
          <a:lstStyle/>
          <a:p>
            <a:pPr marL="376238" indent="-285750" algn="just">
              <a:spcAft>
                <a:spcPts val="900"/>
              </a:spcAft>
              <a:buFont typeface="Wingdings" panose="05000000000000000000" pitchFamily="2" charset="2"/>
              <a:buChar char="l"/>
            </a:pPr>
            <a:r>
              <a:rPr lang="ja-JP" altLang="en-US" sz="2000" dirty="0">
                <a:solidFill>
                  <a:schemeClr val="tx1"/>
                </a:solidFill>
                <a:latin typeface="+mn-ea"/>
              </a:rPr>
              <a:t>水戸のさくら開花日は、長期的に早くなっている。</a:t>
            </a:r>
            <a:endParaRPr lang="en-US" altLang="ja-JP" sz="2000" dirty="0">
              <a:solidFill>
                <a:schemeClr val="tx1"/>
              </a:solidFill>
              <a:latin typeface="+mn-ea"/>
            </a:endParaRPr>
          </a:p>
          <a:p>
            <a:pPr marL="376238" indent="-285750" algn="just">
              <a:spcAft>
                <a:spcPts val="900"/>
              </a:spcAft>
              <a:buFont typeface="Wingdings" panose="05000000000000000000" pitchFamily="2" charset="2"/>
              <a:buChar char="l"/>
            </a:pPr>
            <a:r>
              <a:rPr lang="ja-JP" altLang="en-US" sz="2000" dirty="0">
                <a:solidFill>
                  <a:schemeClr val="tx1"/>
                </a:solidFill>
                <a:latin typeface="+mn-ea"/>
              </a:rPr>
              <a:t>水戸のかえで紅葉日は、長期的に遅くなっている。</a:t>
            </a:r>
            <a:endParaRPr lang="en-US" altLang="ja-JP" sz="2000" dirty="0">
              <a:solidFill>
                <a:schemeClr val="tx1"/>
              </a:solidFill>
              <a:latin typeface="+mn-ea"/>
            </a:endParaRPr>
          </a:p>
        </p:txBody>
      </p:sp>
      <p:sp>
        <p:nvSpPr>
          <p:cNvPr id="9" name="正方形/長方形 8"/>
          <p:cNvSpPr/>
          <p:nvPr/>
        </p:nvSpPr>
        <p:spPr>
          <a:xfrm>
            <a:off x="635708" y="5464353"/>
            <a:ext cx="7882973" cy="461665"/>
          </a:xfrm>
          <a:prstGeom prst="rect">
            <a:avLst/>
          </a:prstGeom>
          <a:solidFill>
            <a:schemeClr val="bg2">
              <a:lumMod val="75000"/>
            </a:schemeClr>
          </a:solidFill>
        </p:spPr>
        <p:txBody>
          <a:bodyPr wrap="square">
            <a:spAutoFit/>
          </a:bodyPr>
          <a:lstStyle/>
          <a:p>
            <a:pPr marL="90488" lvl="0" algn="just">
              <a:spcAft>
                <a:spcPts val="600"/>
              </a:spcAft>
            </a:pPr>
            <a:r>
              <a:rPr lang="en-US" altLang="ja-JP" sz="1200" b="1" u="sng" dirty="0">
                <a:latin typeface="+mn-ea"/>
              </a:rPr>
              <a:t>1953</a:t>
            </a:r>
            <a:r>
              <a:rPr lang="ja-JP" altLang="en-US" sz="1200" b="1" u="sng" dirty="0">
                <a:latin typeface="+mn-ea"/>
              </a:rPr>
              <a:t>～</a:t>
            </a:r>
            <a:r>
              <a:rPr lang="en-US" altLang="ja-JP" sz="1200" b="1" u="sng" dirty="0">
                <a:latin typeface="+mn-ea"/>
              </a:rPr>
              <a:t>2018</a:t>
            </a:r>
            <a:r>
              <a:rPr lang="ja-JP" altLang="en-US" sz="1200" b="1" u="sng" dirty="0">
                <a:latin typeface="+mn-ea"/>
              </a:rPr>
              <a:t>年</a:t>
            </a:r>
            <a:r>
              <a:rPr lang="ja-JP" altLang="en-US" sz="1200" u="sng" dirty="0">
                <a:latin typeface="+mn-ea"/>
              </a:rPr>
              <a:t>のデータに基づく</a:t>
            </a:r>
            <a:r>
              <a:rPr lang="ja-JP" altLang="en-US" sz="1200" dirty="0">
                <a:latin typeface="+mn-ea"/>
              </a:rPr>
              <a:t>。</a:t>
            </a:r>
            <a:r>
              <a:rPr lang="ja-JP" altLang="ja-JP" sz="1200" dirty="0">
                <a:latin typeface="+mn-ea"/>
              </a:rPr>
              <a:t>棒グラフ</a:t>
            </a:r>
            <a:r>
              <a:rPr lang="ja-JP" altLang="en-US" sz="1200" dirty="0">
                <a:latin typeface="+mn-ea"/>
              </a:rPr>
              <a:t>（緑色）</a:t>
            </a:r>
            <a:r>
              <a:rPr lang="ja-JP" altLang="ja-JP" sz="1200" dirty="0">
                <a:latin typeface="+mn-ea"/>
              </a:rPr>
              <a:t>は</a:t>
            </a:r>
            <a:r>
              <a:rPr lang="ja-JP" altLang="en-US" sz="1200" dirty="0">
                <a:latin typeface="+mn-ea"/>
              </a:rPr>
              <a:t>各年の値</a:t>
            </a:r>
            <a:r>
              <a:rPr lang="ja-JP" altLang="ja-JP" sz="1200" dirty="0">
                <a:latin typeface="+mn-ea"/>
              </a:rPr>
              <a:t>、</a:t>
            </a:r>
            <a:r>
              <a:rPr lang="ja-JP" altLang="en-US" sz="1200" dirty="0">
                <a:latin typeface="+mn-ea"/>
              </a:rPr>
              <a:t>折れ線（青色）</a:t>
            </a:r>
            <a:r>
              <a:rPr lang="ja-JP" altLang="ja-JP" sz="1200" dirty="0">
                <a:latin typeface="+mn-ea"/>
              </a:rPr>
              <a:t>は</a:t>
            </a:r>
            <a:r>
              <a:rPr lang="en-US" altLang="ja-JP" sz="1200" dirty="0">
                <a:latin typeface="+mn-ea"/>
              </a:rPr>
              <a:t>5</a:t>
            </a:r>
            <a:r>
              <a:rPr lang="ja-JP" altLang="ja-JP" sz="1200" dirty="0">
                <a:latin typeface="+mn-ea"/>
              </a:rPr>
              <a:t>年移動平均</a:t>
            </a:r>
            <a:r>
              <a:rPr lang="ja-JP" altLang="en-US" sz="1200" dirty="0">
                <a:latin typeface="+mn-ea"/>
              </a:rPr>
              <a:t>値、直線（赤色）は長期変化傾向（信頼度水準</a:t>
            </a:r>
            <a:r>
              <a:rPr lang="en-US" altLang="ja-JP" sz="1200" dirty="0">
                <a:latin typeface="+mn-ea"/>
              </a:rPr>
              <a:t>99</a:t>
            </a:r>
            <a:r>
              <a:rPr lang="ja-JP" altLang="en-US" sz="1200" dirty="0">
                <a:latin typeface="+mn-ea"/>
              </a:rPr>
              <a:t>％で統計的に有意）</a:t>
            </a:r>
            <a:r>
              <a:rPr lang="ja-JP" altLang="ja-JP" sz="1200" dirty="0">
                <a:latin typeface="+mn-ea"/>
              </a:rPr>
              <a:t>を示している。</a:t>
            </a:r>
            <a:endParaRPr lang="en-US" altLang="ja-JP" sz="1200" dirty="0">
              <a:solidFill>
                <a:prstClr val="black"/>
              </a:solidFill>
              <a:latin typeface="+mn-ea"/>
            </a:endParaRPr>
          </a:p>
        </p:txBody>
      </p:sp>
      <p:pic>
        <p:nvPicPr>
          <p:cNvPr id="4" name="図 3" descr="画面の領域"/>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884" y="2780564"/>
            <a:ext cx="4322096" cy="2427309"/>
          </a:xfrm>
          <a:prstGeom prst="rect">
            <a:avLst/>
          </a:prstGeom>
        </p:spPr>
      </p:pic>
      <p:pic>
        <p:nvPicPr>
          <p:cNvPr id="5" name="図 4" descr="画面の領域"/>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7194" y="2731027"/>
            <a:ext cx="4346865" cy="2476846"/>
          </a:xfrm>
          <a:prstGeom prst="rect">
            <a:avLst/>
          </a:prstGeom>
        </p:spPr>
      </p:pic>
      <p:sp>
        <p:nvSpPr>
          <p:cNvPr id="7" name="テキスト ボックス 6"/>
          <p:cNvSpPr txBox="1"/>
          <p:nvPr/>
        </p:nvSpPr>
        <p:spPr>
          <a:xfrm>
            <a:off x="620466" y="2246428"/>
            <a:ext cx="1706880" cy="429202"/>
          </a:xfrm>
          <a:prstGeom prst="rect">
            <a:avLst/>
          </a:prstGeom>
          <a:solidFill>
            <a:schemeClr val="accent2">
              <a:lumMod val="50000"/>
            </a:schemeClr>
          </a:solidFill>
        </p:spPr>
        <p:txBody>
          <a:bodyPr wrap="square" rtlCol="0" anchor="ctr">
            <a:noAutofit/>
          </a:bodyPr>
          <a:lstStyle/>
          <a:p>
            <a:pPr algn="ctr"/>
            <a:r>
              <a:rPr lang="ja-JP" altLang="en-US" sz="2000" dirty="0">
                <a:solidFill>
                  <a:schemeClr val="bg1"/>
                </a:solidFill>
              </a:rPr>
              <a:t>さくら開花日</a:t>
            </a:r>
            <a:endParaRPr kumimoji="1" lang="ja-JP" altLang="en-US" sz="2000" dirty="0">
              <a:solidFill>
                <a:schemeClr val="bg1"/>
              </a:solidFill>
            </a:endParaRPr>
          </a:p>
        </p:txBody>
      </p:sp>
      <p:pic>
        <p:nvPicPr>
          <p:cNvPr id="1126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27699" y="2003060"/>
            <a:ext cx="1403771" cy="13279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正方形/長方形 14"/>
          <p:cNvSpPr/>
          <p:nvPr/>
        </p:nvSpPr>
        <p:spPr>
          <a:xfrm>
            <a:off x="308812" y="6280899"/>
            <a:ext cx="8666477" cy="253916"/>
          </a:xfrm>
          <a:prstGeom prst="rect">
            <a:avLst/>
          </a:prstGeom>
        </p:spPr>
        <p:txBody>
          <a:bodyPr wrap="square">
            <a:spAutoFit/>
          </a:bodyPr>
          <a:lstStyle/>
          <a:p>
            <a:r>
              <a:rPr lang="ja-JP" altLang="en-US" sz="1050" dirty="0"/>
              <a:t>桜の写真元：　</a:t>
            </a:r>
            <a:r>
              <a:rPr lang="en-US" altLang="ja-JP" sz="1050" dirty="0"/>
              <a:t>http://blog.budouyasan.com/2016/03/%E5%B1%B1%E6%A2%A8%E3%81%AE%E3%81%95%E3%81%8F%E3%82%89-2016-vol-1.html</a:t>
            </a:r>
            <a:endParaRPr lang="ja-JP" altLang="en-US" sz="1050" dirty="0"/>
          </a:p>
        </p:txBody>
      </p:sp>
      <p:pic>
        <p:nvPicPr>
          <p:cNvPr id="11268"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7092280" y="2067402"/>
            <a:ext cx="1599042" cy="11992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正方形/長方形 16"/>
          <p:cNvSpPr/>
          <p:nvPr/>
        </p:nvSpPr>
        <p:spPr>
          <a:xfrm>
            <a:off x="308812" y="6534815"/>
            <a:ext cx="6274990" cy="261610"/>
          </a:xfrm>
          <a:prstGeom prst="rect">
            <a:avLst/>
          </a:prstGeom>
        </p:spPr>
        <p:txBody>
          <a:bodyPr wrap="square">
            <a:spAutoFit/>
          </a:bodyPr>
          <a:lstStyle/>
          <a:p>
            <a:r>
              <a:rPr lang="ja-JP" altLang="en-US" sz="1050" dirty="0"/>
              <a:t>かえでの写真元：　</a:t>
            </a:r>
            <a:r>
              <a:rPr lang="en-US" altLang="ja-JP" sz="1050" dirty="0"/>
              <a:t>http://akane-gumo.sakura.ne.jp/turedure_fuu.html</a:t>
            </a:r>
            <a:endParaRPr lang="ja-JP" altLang="en-US" sz="1050" dirty="0"/>
          </a:p>
        </p:txBody>
      </p:sp>
      <p:sp>
        <p:nvSpPr>
          <p:cNvPr id="14" name="テキスト ボックス 13"/>
          <p:cNvSpPr txBox="1"/>
          <p:nvPr/>
        </p:nvSpPr>
        <p:spPr>
          <a:xfrm>
            <a:off x="173581" y="5050757"/>
            <a:ext cx="883575" cy="369332"/>
          </a:xfrm>
          <a:prstGeom prst="rect">
            <a:avLst/>
          </a:prstGeom>
          <a:noFill/>
        </p:spPr>
        <p:txBody>
          <a:bodyPr wrap="none" rtlCol="0">
            <a:spAutoFit/>
          </a:bodyPr>
          <a:lstStyle/>
          <a:p>
            <a:r>
              <a:rPr kumimoji="1" lang="en-US" altLang="ja-JP" dirty="0"/>
              <a:t>1950</a:t>
            </a:r>
            <a:r>
              <a:rPr kumimoji="1" lang="ja-JP" altLang="en-US" dirty="0"/>
              <a:t>年</a:t>
            </a:r>
          </a:p>
        </p:txBody>
      </p:sp>
      <p:sp>
        <p:nvSpPr>
          <p:cNvPr id="16" name="テキスト ボックス 15"/>
          <p:cNvSpPr txBox="1"/>
          <p:nvPr/>
        </p:nvSpPr>
        <p:spPr>
          <a:xfrm>
            <a:off x="3775716" y="5050757"/>
            <a:ext cx="883575" cy="369332"/>
          </a:xfrm>
          <a:prstGeom prst="rect">
            <a:avLst/>
          </a:prstGeom>
          <a:noFill/>
        </p:spPr>
        <p:txBody>
          <a:bodyPr wrap="none" rtlCol="0">
            <a:spAutoFit/>
          </a:bodyPr>
          <a:lstStyle/>
          <a:p>
            <a:r>
              <a:rPr lang="en-US" altLang="ja-JP" dirty="0"/>
              <a:t>202</a:t>
            </a:r>
            <a:r>
              <a:rPr kumimoji="1" lang="en-US" altLang="ja-JP" dirty="0"/>
              <a:t>0</a:t>
            </a:r>
            <a:r>
              <a:rPr kumimoji="1" lang="ja-JP" altLang="en-US" dirty="0"/>
              <a:t>年</a:t>
            </a:r>
          </a:p>
        </p:txBody>
      </p:sp>
      <p:sp>
        <p:nvSpPr>
          <p:cNvPr id="18" name="テキスト ボックス 17"/>
          <p:cNvSpPr txBox="1"/>
          <p:nvPr/>
        </p:nvSpPr>
        <p:spPr>
          <a:xfrm>
            <a:off x="4667069" y="5050757"/>
            <a:ext cx="883575" cy="369332"/>
          </a:xfrm>
          <a:prstGeom prst="rect">
            <a:avLst/>
          </a:prstGeom>
          <a:noFill/>
        </p:spPr>
        <p:txBody>
          <a:bodyPr wrap="none" rtlCol="0">
            <a:spAutoFit/>
          </a:bodyPr>
          <a:lstStyle/>
          <a:p>
            <a:r>
              <a:rPr kumimoji="1" lang="en-US" altLang="ja-JP" dirty="0"/>
              <a:t>1950</a:t>
            </a:r>
            <a:r>
              <a:rPr kumimoji="1" lang="ja-JP" altLang="en-US" dirty="0"/>
              <a:t>年</a:t>
            </a:r>
          </a:p>
        </p:txBody>
      </p:sp>
      <p:sp>
        <p:nvSpPr>
          <p:cNvPr id="19" name="テキスト ボックス 18"/>
          <p:cNvSpPr txBox="1"/>
          <p:nvPr/>
        </p:nvSpPr>
        <p:spPr>
          <a:xfrm>
            <a:off x="8269204" y="5050757"/>
            <a:ext cx="883575" cy="369332"/>
          </a:xfrm>
          <a:prstGeom prst="rect">
            <a:avLst/>
          </a:prstGeom>
          <a:noFill/>
        </p:spPr>
        <p:txBody>
          <a:bodyPr wrap="none" rtlCol="0">
            <a:spAutoFit/>
          </a:bodyPr>
          <a:lstStyle/>
          <a:p>
            <a:r>
              <a:rPr lang="en-US" altLang="ja-JP" dirty="0"/>
              <a:t>202</a:t>
            </a:r>
            <a:r>
              <a:rPr kumimoji="1" lang="en-US" altLang="ja-JP" dirty="0"/>
              <a:t>0</a:t>
            </a:r>
            <a:r>
              <a:rPr kumimoji="1" lang="ja-JP" altLang="en-US" dirty="0"/>
              <a:t>年</a:t>
            </a:r>
          </a:p>
        </p:txBody>
      </p:sp>
    </p:spTree>
    <p:extLst>
      <p:ext uri="{BB962C8B-B14F-4D97-AF65-F5344CB8AC3E}">
        <p14:creationId xmlns:p14="http://schemas.microsoft.com/office/powerpoint/2010/main" val="17949233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7010400" y="6492875"/>
            <a:ext cx="2133600" cy="365125"/>
          </a:xfrm>
        </p:spPr>
        <p:txBody>
          <a:bodyPr/>
          <a:lstStyle/>
          <a:p>
            <a:fld id="{C2990EFC-218F-413D-AEDD-DE30975FDED6}" type="slidenum">
              <a:rPr kumimoji="1" lang="ja-JP" altLang="en-US" sz="1600" smtClean="0"/>
              <a:t>16</a:t>
            </a:fld>
            <a:endParaRPr kumimoji="1" lang="ja-JP" altLang="en-US" sz="1600"/>
          </a:p>
        </p:txBody>
      </p:sp>
      <p:sp>
        <p:nvSpPr>
          <p:cNvPr id="7" name="タイトル 1"/>
          <p:cNvSpPr txBox="1">
            <a:spLocks/>
          </p:cNvSpPr>
          <p:nvPr/>
        </p:nvSpPr>
        <p:spPr>
          <a:xfrm>
            <a:off x="0" y="1"/>
            <a:ext cx="9144000" cy="692695"/>
          </a:xfrm>
          <a:prstGeom prst="rect">
            <a:avLst/>
          </a:prstGeom>
          <a:solidFill>
            <a:srgbClr val="000099"/>
          </a:solidFill>
        </p:spPr>
        <p:txBody>
          <a:bodyPr anchor="ctr" anchorCtr="0"/>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3200" dirty="0">
                <a:solidFill>
                  <a:schemeClr val="bg1"/>
                </a:solidFill>
                <a:latin typeface="+mj-ea"/>
                <a:cs typeface="メイリオ" pitchFamily="50" charset="-128"/>
              </a:rPr>
              <a:t>日本の年間降水量</a:t>
            </a:r>
          </a:p>
        </p:txBody>
      </p:sp>
      <p:sp>
        <p:nvSpPr>
          <p:cNvPr id="10" name="正方形/長方形 9"/>
          <p:cNvSpPr/>
          <p:nvPr/>
        </p:nvSpPr>
        <p:spPr>
          <a:xfrm>
            <a:off x="95016" y="997112"/>
            <a:ext cx="8953968" cy="504056"/>
          </a:xfrm>
          <a:prstGeom prst="rect">
            <a:avLst/>
          </a:prstGeom>
          <a:noFill/>
          <a:ln w="9525" cmpd="sng">
            <a:solidFill>
              <a:schemeClr val="tx1"/>
            </a:solidFill>
          </a:ln>
          <a:effectLst/>
        </p:spPr>
        <p:style>
          <a:lnRef idx="2">
            <a:schemeClr val="accent6">
              <a:shade val="50000"/>
            </a:schemeClr>
          </a:lnRef>
          <a:fillRef idx="1">
            <a:schemeClr val="accent6"/>
          </a:fillRef>
          <a:effectRef idx="0">
            <a:schemeClr val="accent6"/>
          </a:effectRef>
          <a:fontRef idx="minor">
            <a:schemeClr val="lt1"/>
          </a:fontRef>
        </p:style>
        <p:txBody>
          <a:bodyPr lIns="72000" tIns="72000" rIns="72000" bIns="72000" rtlCol="0" anchor="t"/>
          <a:lstStyle/>
          <a:p>
            <a:pPr marL="376238" indent="-285750" algn="just">
              <a:spcAft>
                <a:spcPts val="900"/>
              </a:spcAft>
              <a:buFont typeface="Wingdings" panose="05000000000000000000" pitchFamily="2" charset="2"/>
              <a:buChar char="l"/>
            </a:pPr>
            <a:r>
              <a:rPr lang="ja-JP" altLang="en-US" sz="2000" dirty="0">
                <a:solidFill>
                  <a:schemeClr val="tx1"/>
                </a:solidFill>
                <a:latin typeface="+mn-ea"/>
              </a:rPr>
              <a:t>日本平均の年間降水量には、長期変化は見られない。</a:t>
            </a:r>
            <a:endParaRPr lang="en-US" altLang="ja-JP" sz="2000" dirty="0">
              <a:solidFill>
                <a:schemeClr val="tx1"/>
              </a:solidFill>
              <a:latin typeface="+mn-ea"/>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8100" y="1744733"/>
            <a:ext cx="7418688" cy="44351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正方形/長方形 7"/>
          <p:cNvSpPr/>
          <p:nvPr/>
        </p:nvSpPr>
        <p:spPr>
          <a:xfrm>
            <a:off x="828733" y="6396335"/>
            <a:ext cx="7674340" cy="276999"/>
          </a:xfrm>
          <a:prstGeom prst="rect">
            <a:avLst/>
          </a:prstGeom>
          <a:solidFill>
            <a:schemeClr val="bg2">
              <a:lumMod val="75000"/>
            </a:schemeClr>
          </a:solidFill>
        </p:spPr>
        <p:txBody>
          <a:bodyPr wrap="square">
            <a:spAutoFit/>
          </a:bodyPr>
          <a:lstStyle/>
          <a:p>
            <a:pPr lvl="0">
              <a:spcAft>
                <a:spcPts val="600"/>
              </a:spcAft>
            </a:pPr>
            <a:r>
              <a:rPr lang="en-US" altLang="ja-JP" sz="1200" b="1" u="sng" dirty="0">
                <a:latin typeface="+mn-ea"/>
              </a:rPr>
              <a:t>1898</a:t>
            </a:r>
            <a:r>
              <a:rPr lang="ja-JP" altLang="en-US" sz="1200" b="1" u="sng" dirty="0">
                <a:latin typeface="+mn-ea"/>
              </a:rPr>
              <a:t>～</a:t>
            </a:r>
            <a:r>
              <a:rPr lang="en-US" altLang="ja-JP" sz="1200" b="1" u="sng" dirty="0">
                <a:latin typeface="+mn-ea"/>
              </a:rPr>
              <a:t>2018</a:t>
            </a:r>
            <a:r>
              <a:rPr lang="ja-JP" altLang="en-US" sz="1200" b="1" u="sng" dirty="0">
                <a:latin typeface="+mn-ea"/>
              </a:rPr>
              <a:t>年</a:t>
            </a:r>
            <a:r>
              <a:rPr lang="ja-JP" altLang="en-US" sz="1200" u="sng" dirty="0">
                <a:latin typeface="+mn-ea"/>
              </a:rPr>
              <a:t>の国内の</a:t>
            </a:r>
            <a:r>
              <a:rPr lang="en-US" altLang="ja-JP" sz="1200" u="sng" dirty="0">
                <a:latin typeface="+mn-ea"/>
              </a:rPr>
              <a:t>51</a:t>
            </a:r>
            <a:r>
              <a:rPr lang="ja-JP" altLang="en-US" sz="1200" u="sng" dirty="0">
                <a:latin typeface="+mn-ea"/>
              </a:rPr>
              <a:t>地点の観測データに基づく</a:t>
            </a:r>
            <a:r>
              <a:rPr lang="ja-JP" altLang="en-US" sz="1200" dirty="0">
                <a:latin typeface="+mn-ea"/>
              </a:rPr>
              <a:t>。</a:t>
            </a:r>
            <a:r>
              <a:rPr lang="ja-JP" altLang="ja-JP" sz="1200" dirty="0">
                <a:latin typeface="+mn-ea"/>
              </a:rPr>
              <a:t>棒グラフ</a:t>
            </a:r>
            <a:r>
              <a:rPr lang="ja-JP" altLang="en-US" sz="1200" dirty="0">
                <a:latin typeface="+mn-ea"/>
              </a:rPr>
              <a:t>（緑色）</a:t>
            </a:r>
            <a:r>
              <a:rPr lang="ja-JP" altLang="ja-JP" sz="1200" dirty="0">
                <a:latin typeface="+mn-ea"/>
              </a:rPr>
              <a:t>は</a:t>
            </a:r>
            <a:r>
              <a:rPr lang="ja-JP" altLang="en-US" sz="1200" dirty="0">
                <a:latin typeface="+mn-ea"/>
              </a:rPr>
              <a:t>各年の値</a:t>
            </a:r>
            <a:r>
              <a:rPr lang="ja-JP" altLang="ja-JP" sz="1200" dirty="0">
                <a:latin typeface="+mn-ea"/>
              </a:rPr>
              <a:t>、</a:t>
            </a:r>
            <a:r>
              <a:rPr lang="ja-JP" altLang="en-US" sz="1200" dirty="0">
                <a:latin typeface="+mn-ea"/>
              </a:rPr>
              <a:t>折れ線（青色）</a:t>
            </a:r>
            <a:r>
              <a:rPr lang="ja-JP" altLang="ja-JP" sz="1200" dirty="0">
                <a:latin typeface="+mn-ea"/>
              </a:rPr>
              <a:t>は</a:t>
            </a:r>
            <a:r>
              <a:rPr lang="en-US" altLang="ja-JP" sz="1200" dirty="0">
                <a:latin typeface="+mn-ea"/>
              </a:rPr>
              <a:t>5</a:t>
            </a:r>
            <a:r>
              <a:rPr lang="ja-JP" altLang="ja-JP" sz="1200" dirty="0">
                <a:latin typeface="+mn-ea"/>
              </a:rPr>
              <a:t>年移動平均</a:t>
            </a:r>
            <a:r>
              <a:rPr lang="ja-JP" altLang="en-US" sz="1200" dirty="0">
                <a:latin typeface="+mn-ea"/>
              </a:rPr>
              <a:t>値</a:t>
            </a:r>
            <a:r>
              <a:rPr lang="ja-JP" altLang="ja-JP" sz="1200" dirty="0">
                <a:latin typeface="+mn-ea"/>
              </a:rPr>
              <a:t>。</a:t>
            </a:r>
            <a:endParaRPr lang="en-US" altLang="ja-JP" sz="1200" dirty="0">
              <a:solidFill>
                <a:prstClr val="black"/>
              </a:solidFill>
              <a:latin typeface="+mn-ea"/>
            </a:endParaRPr>
          </a:p>
        </p:txBody>
      </p:sp>
    </p:spTree>
    <p:extLst>
      <p:ext uri="{BB962C8B-B14F-4D97-AF65-F5344CB8AC3E}">
        <p14:creationId xmlns:p14="http://schemas.microsoft.com/office/powerpoint/2010/main" val="7940915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7010400" y="6492875"/>
            <a:ext cx="2133600" cy="365125"/>
          </a:xfrm>
        </p:spPr>
        <p:txBody>
          <a:bodyPr/>
          <a:lstStyle/>
          <a:p>
            <a:fld id="{C2990EFC-218F-413D-AEDD-DE30975FDED6}" type="slidenum">
              <a:rPr kumimoji="1" lang="ja-JP" altLang="en-US" sz="1600" smtClean="0"/>
              <a:t>17</a:t>
            </a:fld>
            <a:endParaRPr kumimoji="1" lang="ja-JP" altLang="en-US" sz="1600"/>
          </a:p>
        </p:txBody>
      </p:sp>
      <p:sp>
        <p:nvSpPr>
          <p:cNvPr id="7" name="タイトル 1"/>
          <p:cNvSpPr txBox="1">
            <a:spLocks/>
          </p:cNvSpPr>
          <p:nvPr/>
        </p:nvSpPr>
        <p:spPr>
          <a:xfrm>
            <a:off x="0" y="1"/>
            <a:ext cx="9144000" cy="692695"/>
          </a:xfrm>
          <a:prstGeom prst="rect">
            <a:avLst/>
          </a:prstGeom>
          <a:solidFill>
            <a:srgbClr val="000099"/>
          </a:solidFill>
        </p:spPr>
        <p:txBody>
          <a:bodyPr anchor="ctr" anchorCtr="0"/>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3200" dirty="0">
                <a:solidFill>
                  <a:schemeClr val="bg1"/>
                </a:solidFill>
                <a:latin typeface="+mj-ea"/>
                <a:cs typeface="メイリオ" pitchFamily="50" charset="-128"/>
              </a:rPr>
              <a:t>つくばの年間降水量</a:t>
            </a:r>
          </a:p>
        </p:txBody>
      </p:sp>
      <p:sp>
        <p:nvSpPr>
          <p:cNvPr id="10" name="正方形/長方形 9"/>
          <p:cNvSpPr/>
          <p:nvPr/>
        </p:nvSpPr>
        <p:spPr>
          <a:xfrm>
            <a:off x="95016" y="997112"/>
            <a:ext cx="8953968" cy="504056"/>
          </a:xfrm>
          <a:prstGeom prst="rect">
            <a:avLst/>
          </a:prstGeom>
          <a:noFill/>
          <a:ln w="9525" cmpd="sng">
            <a:solidFill>
              <a:schemeClr val="tx1"/>
            </a:solidFill>
          </a:ln>
          <a:effectLst/>
        </p:spPr>
        <p:style>
          <a:lnRef idx="2">
            <a:schemeClr val="accent6">
              <a:shade val="50000"/>
            </a:schemeClr>
          </a:lnRef>
          <a:fillRef idx="1">
            <a:schemeClr val="accent6"/>
          </a:fillRef>
          <a:effectRef idx="0">
            <a:schemeClr val="accent6"/>
          </a:effectRef>
          <a:fontRef idx="minor">
            <a:schemeClr val="lt1"/>
          </a:fontRef>
        </p:style>
        <p:txBody>
          <a:bodyPr lIns="72000" tIns="72000" rIns="72000" bIns="72000" rtlCol="0" anchor="t"/>
          <a:lstStyle/>
          <a:p>
            <a:pPr marL="376238" indent="-285750" algn="just">
              <a:spcAft>
                <a:spcPts val="900"/>
              </a:spcAft>
              <a:buFont typeface="Wingdings" panose="05000000000000000000" pitchFamily="2" charset="2"/>
              <a:buChar char="l"/>
            </a:pPr>
            <a:r>
              <a:rPr lang="ja-JP" altLang="en-US" sz="2000" dirty="0">
                <a:solidFill>
                  <a:schemeClr val="tx1"/>
                </a:solidFill>
                <a:latin typeface="+mn-ea"/>
              </a:rPr>
              <a:t>つくばの年間降水量には、長期変化は見られない。</a:t>
            </a:r>
            <a:endParaRPr lang="en-US" altLang="ja-JP" sz="2000" dirty="0">
              <a:solidFill>
                <a:schemeClr val="tx1"/>
              </a:solidFill>
              <a:latin typeface="+mn-ea"/>
            </a:endParaRPr>
          </a:p>
        </p:txBody>
      </p:sp>
      <p:sp>
        <p:nvSpPr>
          <p:cNvPr id="12" name="正方形/長方形 11"/>
          <p:cNvSpPr/>
          <p:nvPr/>
        </p:nvSpPr>
        <p:spPr>
          <a:xfrm>
            <a:off x="2699792" y="6189115"/>
            <a:ext cx="4248471" cy="461665"/>
          </a:xfrm>
          <a:prstGeom prst="rect">
            <a:avLst/>
          </a:prstGeom>
          <a:solidFill>
            <a:schemeClr val="bg2">
              <a:lumMod val="75000"/>
            </a:schemeClr>
          </a:solidFill>
        </p:spPr>
        <p:txBody>
          <a:bodyPr wrap="square">
            <a:spAutoFit/>
          </a:bodyPr>
          <a:lstStyle/>
          <a:p>
            <a:pPr marL="90488" lvl="0" algn="just">
              <a:spcAft>
                <a:spcPts val="600"/>
              </a:spcAft>
            </a:pPr>
            <a:r>
              <a:rPr lang="en-US" altLang="ja-JP" sz="1200" b="1" u="sng" dirty="0">
                <a:latin typeface="+mn-ea"/>
              </a:rPr>
              <a:t>1921</a:t>
            </a:r>
            <a:r>
              <a:rPr lang="ja-JP" altLang="en-US" sz="1200" b="1" u="sng" dirty="0">
                <a:latin typeface="+mn-ea"/>
              </a:rPr>
              <a:t>～</a:t>
            </a:r>
            <a:r>
              <a:rPr lang="en-US" altLang="ja-JP" sz="1200" b="1" u="sng" dirty="0">
                <a:latin typeface="+mn-ea"/>
              </a:rPr>
              <a:t>2018</a:t>
            </a:r>
            <a:r>
              <a:rPr lang="ja-JP" altLang="en-US" sz="1200" b="1" u="sng" dirty="0">
                <a:latin typeface="+mn-ea"/>
              </a:rPr>
              <a:t>年</a:t>
            </a:r>
            <a:r>
              <a:rPr lang="ja-JP" altLang="en-US" sz="1200" u="sng" dirty="0">
                <a:latin typeface="+mn-ea"/>
              </a:rPr>
              <a:t>のデータに基づく</a:t>
            </a:r>
            <a:r>
              <a:rPr lang="ja-JP" altLang="en-US" sz="1200" dirty="0">
                <a:latin typeface="+mn-ea"/>
              </a:rPr>
              <a:t>。</a:t>
            </a:r>
            <a:r>
              <a:rPr lang="ja-JP" altLang="ja-JP" sz="1200" dirty="0">
                <a:latin typeface="+mn-ea"/>
              </a:rPr>
              <a:t>棒グラフ</a:t>
            </a:r>
            <a:r>
              <a:rPr lang="ja-JP" altLang="en-US" sz="1200" dirty="0">
                <a:latin typeface="+mn-ea"/>
              </a:rPr>
              <a:t>（緑色）</a:t>
            </a:r>
            <a:r>
              <a:rPr lang="ja-JP" altLang="ja-JP" sz="1200" dirty="0">
                <a:latin typeface="+mn-ea"/>
              </a:rPr>
              <a:t>は</a:t>
            </a:r>
            <a:r>
              <a:rPr lang="ja-JP" altLang="en-US" sz="1200" dirty="0">
                <a:latin typeface="+mn-ea"/>
              </a:rPr>
              <a:t>各年の値</a:t>
            </a:r>
            <a:r>
              <a:rPr lang="ja-JP" altLang="ja-JP" sz="1200" dirty="0">
                <a:latin typeface="+mn-ea"/>
              </a:rPr>
              <a:t>、</a:t>
            </a:r>
            <a:r>
              <a:rPr lang="ja-JP" altLang="en-US" sz="1200" dirty="0">
                <a:latin typeface="+mn-ea"/>
              </a:rPr>
              <a:t>折れ線（青色）</a:t>
            </a:r>
            <a:r>
              <a:rPr lang="ja-JP" altLang="ja-JP" sz="1200" dirty="0">
                <a:latin typeface="+mn-ea"/>
              </a:rPr>
              <a:t>は</a:t>
            </a:r>
            <a:r>
              <a:rPr lang="en-US" altLang="ja-JP" sz="1200" dirty="0">
                <a:latin typeface="+mn-ea"/>
              </a:rPr>
              <a:t>5</a:t>
            </a:r>
            <a:r>
              <a:rPr lang="ja-JP" altLang="ja-JP" sz="1200" dirty="0">
                <a:latin typeface="+mn-ea"/>
              </a:rPr>
              <a:t>年移動平均</a:t>
            </a:r>
            <a:r>
              <a:rPr lang="ja-JP" altLang="en-US" sz="1200" dirty="0">
                <a:latin typeface="+mn-ea"/>
              </a:rPr>
              <a:t>値を示している。</a:t>
            </a:r>
            <a:endParaRPr lang="en-US" altLang="ja-JP" sz="1200" dirty="0">
              <a:solidFill>
                <a:prstClr val="black"/>
              </a:solidFill>
              <a:latin typeface="+mn-ea"/>
            </a:endParaRPr>
          </a:p>
        </p:txBody>
      </p:sp>
      <p:pic>
        <p:nvPicPr>
          <p:cNvPr id="4" name="図 3" descr="画面の領域"/>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1537" y="1844824"/>
            <a:ext cx="7367931" cy="4032448"/>
          </a:xfrm>
          <a:prstGeom prst="rect">
            <a:avLst/>
          </a:prstGeom>
        </p:spPr>
      </p:pic>
    </p:spTree>
    <p:extLst>
      <p:ext uri="{BB962C8B-B14F-4D97-AF65-F5344CB8AC3E}">
        <p14:creationId xmlns:p14="http://schemas.microsoft.com/office/powerpoint/2010/main" val="37642221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7010400" y="6492875"/>
            <a:ext cx="2133600" cy="365125"/>
          </a:xfrm>
        </p:spPr>
        <p:txBody>
          <a:bodyPr/>
          <a:lstStyle/>
          <a:p>
            <a:fld id="{C2990EFC-218F-413D-AEDD-DE30975FDED6}" type="slidenum">
              <a:rPr kumimoji="1" lang="ja-JP" altLang="en-US" sz="1600" smtClean="0"/>
              <a:t>18</a:t>
            </a:fld>
            <a:endParaRPr kumimoji="1" lang="ja-JP" altLang="en-US" sz="1600"/>
          </a:p>
        </p:txBody>
      </p:sp>
      <p:sp>
        <p:nvSpPr>
          <p:cNvPr id="4" name="テキスト ボックス 3"/>
          <p:cNvSpPr txBox="1"/>
          <p:nvPr/>
        </p:nvSpPr>
        <p:spPr>
          <a:xfrm>
            <a:off x="5002887" y="1959995"/>
            <a:ext cx="3850137" cy="703722"/>
          </a:xfrm>
          <a:prstGeom prst="rect">
            <a:avLst/>
          </a:prstGeom>
          <a:solidFill>
            <a:srgbClr val="99CCFF"/>
          </a:solidFill>
        </p:spPr>
        <p:txBody>
          <a:bodyPr wrap="square" rtlCol="0" anchor="ctr">
            <a:noAutofit/>
          </a:bodyPr>
          <a:lstStyle/>
          <a:p>
            <a:pPr algn="ctr"/>
            <a:r>
              <a:rPr kumimoji="1" lang="ja-JP" altLang="en-US" dirty="0">
                <a:latin typeface="メイリオ" panose="020B0604030504040204" pitchFamily="50" charset="-128"/>
                <a:ea typeface="メイリオ" panose="020B0604030504040204" pitchFamily="50" charset="-128"/>
                <a:cs typeface="メイリオ" panose="020B0604030504040204" pitchFamily="50" charset="-128"/>
              </a:rPr>
              <a:t>大雨日</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（１</a:t>
            </a:r>
            <a:r>
              <a:rPr kumimoji="1" lang="ja-JP" altLang="en-US" dirty="0">
                <a:latin typeface="メイリオ" panose="020B0604030504040204" pitchFamily="50" charset="-128"/>
                <a:ea typeface="メイリオ" panose="020B0604030504040204" pitchFamily="50" charset="-128"/>
                <a:cs typeface="メイリオ" panose="020B0604030504040204" pitchFamily="50" charset="-128"/>
              </a:rPr>
              <a:t>日降水量</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1</a:t>
            </a:r>
            <a:r>
              <a:rPr kumimoji="1" lang="en-US" altLang="ja-JP" dirty="0">
                <a:latin typeface="メイリオ" panose="020B0604030504040204" pitchFamily="50" charset="-128"/>
                <a:ea typeface="メイリオ" panose="020B0604030504040204" pitchFamily="50" charset="-128"/>
                <a:cs typeface="メイリオ" panose="020B0604030504040204" pitchFamily="50" charset="-128"/>
              </a:rPr>
              <a:t>00mm</a:t>
            </a:r>
            <a:r>
              <a:rPr kumimoji="1" lang="ja-JP" altLang="en-US" dirty="0">
                <a:latin typeface="メイリオ" panose="020B0604030504040204" pitchFamily="50" charset="-128"/>
                <a:ea typeface="メイリオ" panose="020B0604030504040204" pitchFamily="50" charset="-128"/>
                <a:cs typeface="メイリオ" panose="020B0604030504040204" pitchFamily="50" charset="-128"/>
              </a:rPr>
              <a:t>以上）</a:t>
            </a:r>
            <a:endParaRPr kumimoji="1"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dirty="0">
                <a:latin typeface="メイリオ" panose="020B0604030504040204" pitchFamily="50" charset="-128"/>
                <a:ea typeface="メイリオ" panose="020B0604030504040204" pitchFamily="50" charset="-128"/>
                <a:cs typeface="メイリオ" panose="020B0604030504040204" pitchFamily="50" charset="-128"/>
              </a:rPr>
              <a:t>の年間日数</a:t>
            </a:r>
            <a:endParaRPr kumimoji="1" lang="en-US" altLang="ja-JP"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タイトル 1"/>
          <p:cNvSpPr txBox="1">
            <a:spLocks/>
          </p:cNvSpPr>
          <p:nvPr/>
        </p:nvSpPr>
        <p:spPr>
          <a:xfrm>
            <a:off x="0" y="1"/>
            <a:ext cx="9144000" cy="692695"/>
          </a:xfrm>
          <a:prstGeom prst="rect">
            <a:avLst/>
          </a:prstGeom>
          <a:solidFill>
            <a:srgbClr val="000099"/>
          </a:solidFill>
        </p:spPr>
        <p:txBody>
          <a:bodyPr anchor="ctr" anchorCtr="0"/>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3200" dirty="0">
                <a:solidFill>
                  <a:schemeClr val="bg1"/>
                </a:solidFill>
                <a:latin typeface="+mj-ea"/>
                <a:cs typeface="メイリオ" pitchFamily="50" charset="-128"/>
              </a:rPr>
              <a:t>降水日数と大雨日数（全国平均）</a:t>
            </a:r>
          </a:p>
        </p:txBody>
      </p:sp>
      <p:sp>
        <p:nvSpPr>
          <p:cNvPr id="7" name="正方形/長方形 6"/>
          <p:cNvSpPr/>
          <p:nvPr/>
        </p:nvSpPr>
        <p:spPr>
          <a:xfrm>
            <a:off x="119992" y="908720"/>
            <a:ext cx="8953968" cy="864096"/>
          </a:xfrm>
          <a:prstGeom prst="rect">
            <a:avLst/>
          </a:prstGeom>
          <a:noFill/>
          <a:ln w="9525" cmpd="sng">
            <a:solidFill>
              <a:schemeClr val="tx1"/>
            </a:solidFill>
          </a:ln>
          <a:effectLst/>
        </p:spPr>
        <p:style>
          <a:lnRef idx="2">
            <a:schemeClr val="accent6">
              <a:shade val="50000"/>
            </a:schemeClr>
          </a:lnRef>
          <a:fillRef idx="1">
            <a:schemeClr val="accent6"/>
          </a:fillRef>
          <a:effectRef idx="0">
            <a:schemeClr val="accent6"/>
          </a:effectRef>
          <a:fontRef idx="minor">
            <a:schemeClr val="lt1"/>
          </a:fontRef>
        </p:style>
        <p:txBody>
          <a:bodyPr lIns="72000" tIns="72000" rIns="72000" bIns="72000" rtlCol="0" anchor="t"/>
          <a:lstStyle/>
          <a:p>
            <a:pPr marL="376238" indent="-285750" algn="just">
              <a:spcAft>
                <a:spcPts val="900"/>
              </a:spcAft>
              <a:buFont typeface="Wingdings" panose="05000000000000000000" pitchFamily="2" charset="2"/>
              <a:buChar char="l"/>
            </a:pPr>
            <a:r>
              <a:rPr lang="ja-JP" altLang="en-US" sz="2000" dirty="0">
                <a:solidFill>
                  <a:schemeClr val="tx1"/>
                </a:solidFill>
                <a:latin typeface="+mn-ea"/>
              </a:rPr>
              <a:t>全国的に、降水日数が減少し、大雨日数が増加している。</a:t>
            </a:r>
            <a:endParaRPr lang="en-US" altLang="ja-JP" sz="2000" dirty="0">
              <a:solidFill>
                <a:schemeClr val="tx1"/>
              </a:solidFill>
              <a:latin typeface="+mn-ea"/>
            </a:endParaRPr>
          </a:p>
          <a:p>
            <a:pPr marL="90488" algn="just">
              <a:spcAft>
                <a:spcPts val="900"/>
              </a:spcAft>
            </a:pPr>
            <a:r>
              <a:rPr lang="en-US" altLang="ja-JP" sz="2000" dirty="0">
                <a:solidFill>
                  <a:schemeClr val="tx1"/>
                </a:solidFill>
                <a:latin typeface="+mn-ea"/>
              </a:rPr>
              <a:t>		</a:t>
            </a:r>
            <a:r>
              <a:rPr lang="ja-JP" altLang="en-US" sz="2000" dirty="0">
                <a:solidFill>
                  <a:schemeClr val="tx1"/>
                </a:solidFill>
                <a:latin typeface="+mn-ea"/>
              </a:rPr>
              <a:t>　　　　　　→　</a:t>
            </a:r>
            <a:r>
              <a:rPr lang="ja-JP" altLang="en-US" sz="2000" b="1" dirty="0">
                <a:solidFill>
                  <a:srgbClr val="FF0000"/>
                </a:solidFill>
                <a:latin typeface="+mn-ea"/>
              </a:rPr>
              <a:t>短時間に雨が集中して降るようになってきた</a:t>
            </a:r>
            <a:endParaRPr lang="en-US" altLang="ja-JP" sz="2000" b="1" dirty="0">
              <a:solidFill>
                <a:srgbClr val="FF0000"/>
              </a:solidFill>
              <a:latin typeface="+mn-ea"/>
            </a:endParaRPr>
          </a:p>
        </p:txBody>
      </p:sp>
      <p:sp>
        <p:nvSpPr>
          <p:cNvPr id="14" name="正方形/長方形 13"/>
          <p:cNvSpPr/>
          <p:nvPr/>
        </p:nvSpPr>
        <p:spPr>
          <a:xfrm>
            <a:off x="1162266" y="6165304"/>
            <a:ext cx="6938126" cy="461665"/>
          </a:xfrm>
          <a:prstGeom prst="rect">
            <a:avLst/>
          </a:prstGeom>
          <a:solidFill>
            <a:schemeClr val="bg2">
              <a:lumMod val="75000"/>
            </a:schemeClr>
          </a:solidFill>
        </p:spPr>
        <p:txBody>
          <a:bodyPr wrap="square">
            <a:spAutoFit/>
          </a:bodyPr>
          <a:lstStyle/>
          <a:p>
            <a:pPr lvl="0">
              <a:spcAft>
                <a:spcPts val="600"/>
              </a:spcAft>
            </a:pPr>
            <a:r>
              <a:rPr lang="en-US" altLang="ja-JP" sz="1200" b="1" u="sng" dirty="0">
                <a:latin typeface="+mn-ea"/>
              </a:rPr>
              <a:t>1901</a:t>
            </a:r>
            <a:r>
              <a:rPr lang="ja-JP" altLang="en-US" sz="1200" b="1" u="sng" dirty="0">
                <a:latin typeface="+mn-ea"/>
              </a:rPr>
              <a:t>～</a:t>
            </a:r>
            <a:r>
              <a:rPr lang="en-US" altLang="ja-JP" sz="1200" b="1" u="sng" dirty="0">
                <a:latin typeface="+mn-ea"/>
              </a:rPr>
              <a:t>2018</a:t>
            </a:r>
            <a:r>
              <a:rPr lang="ja-JP" altLang="en-US" sz="1200" b="1" u="sng" dirty="0">
                <a:latin typeface="+mn-ea"/>
              </a:rPr>
              <a:t>年</a:t>
            </a:r>
            <a:r>
              <a:rPr lang="ja-JP" altLang="en-US" sz="1200" u="sng" dirty="0">
                <a:latin typeface="+mn-ea"/>
              </a:rPr>
              <a:t>の国内の</a:t>
            </a:r>
            <a:r>
              <a:rPr lang="en-US" altLang="ja-JP" sz="1200" u="sng" dirty="0">
                <a:latin typeface="+mn-ea"/>
              </a:rPr>
              <a:t>51</a:t>
            </a:r>
            <a:r>
              <a:rPr lang="ja-JP" altLang="en-US" sz="1200" u="sng" dirty="0">
                <a:latin typeface="+mn-ea"/>
              </a:rPr>
              <a:t>地点の観測データに基づく</a:t>
            </a:r>
            <a:r>
              <a:rPr lang="ja-JP" altLang="en-US" sz="1200" dirty="0">
                <a:latin typeface="+mn-ea"/>
              </a:rPr>
              <a:t>。</a:t>
            </a:r>
            <a:r>
              <a:rPr lang="ja-JP" altLang="ja-JP" sz="1200" dirty="0">
                <a:latin typeface="+mn-ea"/>
              </a:rPr>
              <a:t>棒グラフ</a:t>
            </a:r>
            <a:r>
              <a:rPr lang="ja-JP" altLang="en-US" sz="1200" dirty="0">
                <a:latin typeface="+mn-ea"/>
              </a:rPr>
              <a:t>（緑色）</a:t>
            </a:r>
            <a:r>
              <a:rPr lang="ja-JP" altLang="ja-JP" sz="1200" dirty="0">
                <a:latin typeface="+mn-ea"/>
              </a:rPr>
              <a:t>は</a:t>
            </a:r>
            <a:r>
              <a:rPr lang="ja-JP" altLang="en-US" sz="1200" dirty="0">
                <a:latin typeface="+mn-ea"/>
              </a:rPr>
              <a:t>各年の値</a:t>
            </a:r>
            <a:r>
              <a:rPr lang="ja-JP" altLang="ja-JP" sz="1200" dirty="0">
                <a:latin typeface="+mn-ea"/>
              </a:rPr>
              <a:t>、</a:t>
            </a:r>
            <a:r>
              <a:rPr lang="ja-JP" altLang="en-US" sz="1200" dirty="0">
                <a:latin typeface="+mn-ea"/>
              </a:rPr>
              <a:t>折れ線（青色）</a:t>
            </a:r>
            <a:r>
              <a:rPr lang="ja-JP" altLang="ja-JP" sz="1200" dirty="0">
                <a:latin typeface="+mn-ea"/>
              </a:rPr>
              <a:t>は</a:t>
            </a:r>
            <a:r>
              <a:rPr lang="en-US" altLang="ja-JP" sz="1200" dirty="0">
                <a:latin typeface="+mn-ea"/>
              </a:rPr>
              <a:t>5</a:t>
            </a:r>
            <a:r>
              <a:rPr lang="ja-JP" altLang="ja-JP" sz="1200" dirty="0">
                <a:latin typeface="+mn-ea"/>
              </a:rPr>
              <a:t>年移動平均</a:t>
            </a:r>
            <a:r>
              <a:rPr lang="ja-JP" altLang="en-US" sz="1200" dirty="0">
                <a:latin typeface="+mn-ea"/>
              </a:rPr>
              <a:t>値、直線（赤色）は長期変化傾向（信頼度水準</a:t>
            </a:r>
            <a:r>
              <a:rPr lang="en-US" altLang="ja-JP" sz="1200" dirty="0">
                <a:latin typeface="+mn-ea"/>
              </a:rPr>
              <a:t>99</a:t>
            </a:r>
            <a:r>
              <a:rPr lang="ja-JP" altLang="en-US" sz="1200" dirty="0">
                <a:latin typeface="+mn-ea"/>
              </a:rPr>
              <a:t>％で統計的に有意）</a:t>
            </a:r>
            <a:r>
              <a:rPr lang="ja-JP" altLang="ja-JP" sz="1200" dirty="0">
                <a:latin typeface="+mn-ea"/>
              </a:rPr>
              <a:t>を示している。</a:t>
            </a:r>
            <a:endParaRPr lang="en-US" altLang="ja-JP" sz="1200" dirty="0">
              <a:solidFill>
                <a:prstClr val="black"/>
              </a:solidFill>
              <a:latin typeface="+mn-ea"/>
            </a:endParaRPr>
          </a:p>
        </p:txBody>
      </p:sp>
      <p:sp>
        <p:nvSpPr>
          <p:cNvPr id="8" name="テキスト ボックス 7"/>
          <p:cNvSpPr txBox="1"/>
          <p:nvPr/>
        </p:nvSpPr>
        <p:spPr>
          <a:xfrm>
            <a:off x="201747" y="5733585"/>
            <a:ext cx="960519" cy="400110"/>
          </a:xfrm>
          <a:prstGeom prst="rect">
            <a:avLst/>
          </a:prstGeom>
          <a:noFill/>
        </p:spPr>
        <p:txBody>
          <a:bodyPr wrap="none" rtlCol="0">
            <a:spAutoFit/>
          </a:bodyPr>
          <a:lstStyle/>
          <a:p>
            <a:r>
              <a:rPr kumimoji="1" lang="en-US" altLang="ja-JP" sz="2000" dirty="0"/>
              <a:t>1900</a:t>
            </a:r>
            <a:r>
              <a:rPr kumimoji="1" lang="ja-JP" altLang="en-US" sz="2000" dirty="0"/>
              <a:t>年</a:t>
            </a:r>
          </a:p>
        </p:txBody>
      </p:sp>
      <p:sp>
        <p:nvSpPr>
          <p:cNvPr id="16" name="テキスト ボックス 15"/>
          <p:cNvSpPr txBox="1"/>
          <p:nvPr/>
        </p:nvSpPr>
        <p:spPr>
          <a:xfrm>
            <a:off x="3922908" y="5733585"/>
            <a:ext cx="960519" cy="400110"/>
          </a:xfrm>
          <a:prstGeom prst="rect">
            <a:avLst/>
          </a:prstGeom>
          <a:noFill/>
        </p:spPr>
        <p:txBody>
          <a:bodyPr wrap="none" rtlCol="0">
            <a:spAutoFit/>
          </a:bodyPr>
          <a:lstStyle/>
          <a:p>
            <a:r>
              <a:rPr kumimoji="1" lang="en-US" altLang="ja-JP" sz="2000" dirty="0"/>
              <a:t>2020</a:t>
            </a:r>
            <a:r>
              <a:rPr kumimoji="1" lang="ja-JP" altLang="en-US" sz="2000" dirty="0"/>
              <a:t>年</a:t>
            </a:r>
          </a:p>
        </p:txBody>
      </p:sp>
      <p:sp>
        <p:nvSpPr>
          <p:cNvPr id="17" name="テキスト ボックス 16"/>
          <p:cNvSpPr txBox="1"/>
          <p:nvPr/>
        </p:nvSpPr>
        <p:spPr>
          <a:xfrm>
            <a:off x="4883427" y="5733585"/>
            <a:ext cx="960519" cy="400110"/>
          </a:xfrm>
          <a:prstGeom prst="rect">
            <a:avLst/>
          </a:prstGeom>
          <a:noFill/>
        </p:spPr>
        <p:txBody>
          <a:bodyPr wrap="none" rtlCol="0">
            <a:spAutoFit/>
          </a:bodyPr>
          <a:lstStyle/>
          <a:p>
            <a:r>
              <a:rPr kumimoji="1" lang="en-US" altLang="ja-JP" sz="2000" dirty="0"/>
              <a:t>1900</a:t>
            </a:r>
            <a:r>
              <a:rPr kumimoji="1" lang="ja-JP" altLang="en-US" sz="2000" dirty="0"/>
              <a:t>年</a:t>
            </a:r>
          </a:p>
        </p:txBody>
      </p:sp>
      <p:sp>
        <p:nvSpPr>
          <p:cNvPr id="18" name="テキスト ボックス 17"/>
          <p:cNvSpPr txBox="1"/>
          <p:nvPr/>
        </p:nvSpPr>
        <p:spPr>
          <a:xfrm>
            <a:off x="8289937" y="5733585"/>
            <a:ext cx="960519" cy="400110"/>
          </a:xfrm>
          <a:prstGeom prst="rect">
            <a:avLst/>
          </a:prstGeom>
          <a:noFill/>
        </p:spPr>
        <p:txBody>
          <a:bodyPr wrap="none" rtlCol="0">
            <a:spAutoFit/>
          </a:bodyPr>
          <a:lstStyle/>
          <a:p>
            <a:r>
              <a:rPr kumimoji="1" lang="en-US" altLang="ja-JP" sz="2000" dirty="0"/>
              <a:t>2020</a:t>
            </a:r>
            <a:r>
              <a:rPr kumimoji="1" lang="ja-JP" altLang="en-US" sz="2000" dirty="0"/>
              <a:t>年</a:t>
            </a:r>
          </a:p>
        </p:txBody>
      </p:sp>
      <p:sp>
        <p:nvSpPr>
          <p:cNvPr id="10" name="テキスト ボックス 9"/>
          <p:cNvSpPr txBox="1"/>
          <p:nvPr/>
        </p:nvSpPr>
        <p:spPr>
          <a:xfrm>
            <a:off x="701493" y="2726962"/>
            <a:ext cx="3231975" cy="461665"/>
          </a:xfrm>
          <a:prstGeom prst="rect">
            <a:avLst/>
          </a:prstGeom>
          <a:noFill/>
        </p:spPr>
        <p:txBody>
          <a:bodyPr wrap="none" rtlCol="0">
            <a:spAutoFit/>
          </a:bodyPr>
          <a:lstStyle/>
          <a:p>
            <a:r>
              <a:rPr lang="en-US" altLang="ja-JP" sz="2400" b="1" dirty="0">
                <a:solidFill>
                  <a:srgbClr val="0000FF"/>
                </a:solidFill>
              </a:rPr>
              <a:t>100</a:t>
            </a:r>
            <a:r>
              <a:rPr lang="ja-JP" altLang="en-US" sz="2400" b="1" dirty="0">
                <a:solidFill>
                  <a:srgbClr val="0000FF"/>
                </a:solidFill>
              </a:rPr>
              <a:t>年あたり約</a:t>
            </a:r>
            <a:r>
              <a:rPr lang="en-US" altLang="ja-JP" sz="2400" b="1" dirty="0">
                <a:solidFill>
                  <a:srgbClr val="0000FF"/>
                </a:solidFill>
              </a:rPr>
              <a:t>10%</a:t>
            </a:r>
            <a:r>
              <a:rPr lang="ja-JP" altLang="en-US" sz="2400" b="1" dirty="0">
                <a:solidFill>
                  <a:srgbClr val="0000FF"/>
                </a:solidFill>
              </a:rPr>
              <a:t>減少</a:t>
            </a:r>
            <a:endParaRPr kumimoji="1" lang="ja-JP" altLang="en-US" sz="2400" b="1" dirty="0">
              <a:solidFill>
                <a:srgbClr val="0000FF"/>
              </a:solidFill>
            </a:endParaRPr>
          </a:p>
        </p:txBody>
      </p:sp>
      <p:sp>
        <p:nvSpPr>
          <p:cNvPr id="19" name="テキスト ボックス 18"/>
          <p:cNvSpPr txBox="1"/>
          <p:nvPr/>
        </p:nvSpPr>
        <p:spPr>
          <a:xfrm>
            <a:off x="5343603" y="2726962"/>
            <a:ext cx="3231975" cy="461665"/>
          </a:xfrm>
          <a:prstGeom prst="rect">
            <a:avLst/>
          </a:prstGeom>
          <a:noFill/>
        </p:spPr>
        <p:txBody>
          <a:bodyPr wrap="none" rtlCol="0">
            <a:spAutoFit/>
          </a:bodyPr>
          <a:lstStyle/>
          <a:p>
            <a:r>
              <a:rPr lang="en-US" altLang="ja-JP" sz="2400" b="1" dirty="0">
                <a:solidFill>
                  <a:srgbClr val="FF0000"/>
                </a:solidFill>
              </a:rPr>
              <a:t>100</a:t>
            </a:r>
            <a:r>
              <a:rPr lang="ja-JP" altLang="en-US" sz="2400" b="1" dirty="0">
                <a:solidFill>
                  <a:srgbClr val="FF0000"/>
                </a:solidFill>
              </a:rPr>
              <a:t>年あたり約</a:t>
            </a:r>
            <a:r>
              <a:rPr lang="en-US" altLang="ja-JP" sz="2400" b="1" dirty="0">
                <a:solidFill>
                  <a:srgbClr val="FF0000"/>
                </a:solidFill>
              </a:rPr>
              <a:t>25%</a:t>
            </a:r>
            <a:r>
              <a:rPr lang="ja-JP" altLang="en-US" sz="2400" b="1" dirty="0">
                <a:solidFill>
                  <a:srgbClr val="FF0000"/>
                </a:solidFill>
              </a:rPr>
              <a:t>増加</a:t>
            </a:r>
            <a:endParaRPr kumimoji="1" lang="ja-JP" altLang="en-US" sz="2400" b="1" dirty="0">
              <a:solidFill>
                <a:srgbClr val="FF0000"/>
              </a:solidFill>
            </a:endParaRPr>
          </a:p>
        </p:txBody>
      </p:sp>
      <p:pic>
        <p:nvPicPr>
          <p:cNvPr id="1028" name="Picture 4" descr="全国の日降水量1.0mm以上の年間日数の経年変化"/>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621" y="3163676"/>
            <a:ext cx="4381886" cy="2618877"/>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05678" y="3163676"/>
            <a:ext cx="4444556" cy="2656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テキスト ボックス 21"/>
          <p:cNvSpPr txBox="1"/>
          <p:nvPr/>
        </p:nvSpPr>
        <p:spPr>
          <a:xfrm>
            <a:off x="437490" y="1957047"/>
            <a:ext cx="3759979" cy="703722"/>
          </a:xfrm>
          <a:prstGeom prst="rect">
            <a:avLst/>
          </a:prstGeom>
          <a:solidFill>
            <a:srgbClr val="99CCFF"/>
          </a:solidFill>
        </p:spPr>
        <p:txBody>
          <a:bodyPr wrap="square" rtlCol="0" anchor="ctr">
            <a:noAutofit/>
          </a:bodyPr>
          <a:lstStyle/>
          <a:p>
            <a:pPr algn="ctr"/>
            <a:r>
              <a:rPr lang="ja-JP" altLang="en-US" dirty="0">
                <a:latin typeface="メイリオ" panose="020B0604030504040204" pitchFamily="50" charset="-128"/>
                <a:ea typeface="メイリオ" panose="020B0604030504040204" pitchFamily="50" charset="-128"/>
                <a:cs typeface="メイリオ" panose="020B0604030504040204" pitchFamily="50" charset="-128"/>
              </a:rPr>
              <a:t>降水日（１</a:t>
            </a:r>
            <a:r>
              <a:rPr kumimoji="1" lang="ja-JP" altLang="en-US" dirty="0">
                <a:latin typeface="メイリオ" panose="020B0604030504040204" pitchFamily="50" charset="-128"/>
                <a:ea typeface="メイリオ" panose="020B0604030504040204" pitchFamily="50" charset="-128"/>
                <a:cs typeface="メイリオ" panose="020B0604030504040204" pitchFamily="50" charset="-128"/>
              </a:rPr>
              <a:t>日降水量</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1</a:t>
            </a:r>
            <a:r>
              <a:rPr kumimoji="1" lang="en-US" altLang="ja-JP" dirty="0">
                <a:latin typeface="メイリオ" panose="020B0604030504040204" pitchFamily="50" charset="-128"/>
                <a:ea typeface="メイリオ" panose="020B0604030504040204" pitchFamily="50" charset="-128"/>
                <a:cs typeface="メイリオ" panose="020B0604030504040204" pitchFamily="50" charset="-128"/>
              </a:rPr>
              <a:t>mm</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以上</a:t>
            </a:r>
            <a:r>
              <a:rPr kumimoji="1" lang="ja-JP" altLang="en-US" dirty="0">
                <a:latin typeface="メイリオ" panose="020B0604030504040204" pitchFamily="50" charset="-128"/>
                <a:ea typeface="メイリオ" panose="020B0604030504040204" pitchFamily="50" charset="-128"/>
                <a:cs typeface="メイリオ" panose="020B0604030504040204" pitchFamily="50" charset="-128"/>
              </a:rPr>
              <a:t>）</a:t>
            </a:r>
            <a:endParaRPr kumimoji="1"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dirty="0">
                <a:latin typeface="メイリオ" panose="020B0604030504040204" pitchFamily="50" charset="-128"/>
                <a:ea typeface="メイリオ" panose="020B0604030504040204" pitchFamily="50" charset="-128"/>
                <a:cs typeface="メイリオ" panose="020B0604030504040204" pitchFamily="50" charset="-128"/>
              </a:rPr>
              <a:t>の年間日数</a:t>
            </a:r>
            <a:endParaRPr kumimoji="1" lang="en-US" altLang="ja-JP"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左右矢印 12"/>
          <p:cNvSpPr/>
          <p:nvPr/>
        </p:nvSpPr>
        <p:spPr>
          <a:xfrm>
            <a:off x="4064697" y="2666307"/>
            <a:ext cx="1064557" cy="582973"/>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8119298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1331640" y="5899163"/>
            <a:ext cx="6480720" cy="830997"/>
          </a:xfrm>
          <a:prstGeom prst="rect">
            <a:avLst/>
          </a:prstGeom>
          <a:solidFill>
            <a:schemeClr val="bg2">
              <a:lumMod val="75000"/>
            </a:schemeClr>
          </a:solidFill>
        </p:spPr>
        <p:txBody>
          <a:bodyPr wrap="square">
            <a:spAutoFit/>
          </a:bodyPr>
          <a:lstStyle/>
          <a:p>
            <a:pPr marL="95250" indent="-95250"/>
            <a:r>
              <a:rPr lang="ja-JP" altLang="en-US" sz="1200" dirty="0"/>
              <a:t>・上空約</a:t>
            </a:r>
            <a:r>
              <a:rPr lang="en-US" altLang="ja-JP" sz="1200" dirty="0"/>
              <a:t>1,500</a:t>
            </a:r>
            <a:r>
              <a:rPr lang="ja-JP" altLang="en-US" sz="1200" dirty="0"/>
              <a:t>メートルの</a:t>
            </a:r>
            <a:r>
              <a:rPr lang="en-US" altLang="ja-JP" sz="1200" dirty="0"/>
              <a:t>7</a:t>
            </a:r>
            <a:r>
              <a:rPr lang="ja-JP" altLang="en-US" sz="1200" dirty="0"/>
              <a:t>月平均比湿（空気</a:t>
            </a:r>
            <a:r>
              <a:rPr lang="en-US" altLang="ja-JP" sz="1200" dirty="0"/>
              <a:t>1kg</a:t>
            </a:r>
            <a:r>
              <a:rPr lang="ja-JP" altLang="en-US" sz="1200" dirty="0"/>
              <a:t>当たりに含まれる水蒸気量）</a:t>
            </a:r>
            <a:endParaRPr lang="en-US" altLang="ja-JP" sz="1200" dirty="0"/>
          </a:p>
          <a:p>
            <a:pPr marL="95250" indent="-95250"/>
            <a:r>
              <a:rPr lang="ja-JP" altLang="en-US" sz="1200" dirty="0"/>
              <a:t>・国内</a:t>
            </a:r>
            <a:r>
              <a:rPr lang="en-US" altLang="ja-JP" sz="1200" dirty="0"/>
              <a:t>13</a:t>
            </a:r>
            <a:r>
              <a:rPr lang="ja-JP" altLang="en-US" sz="1200" dirty="0"/>
              <a:t>高層気象観測地点を対象</a:t>
            </a:r>
            <a:endParaRPr lang="en-US" altLang="ja-JP" sz="1200" dirty="0"/>
          </a:p>
          <a:p>
            <a:pPr marL="95250" indent="-95250"/>
            <a:r>
              <a:rPr lang="ja-JP" altLang="en-US" sz="1200" dirty="0"/>
              <a:t>・基準値：</a:t>
            </a:r>
            <a:r>
              <a:rPr lang="en-US" altLang="ja-JP" sz="1200" dirty="0"/>
              <a:t>1981</a:t>
            </a:r>
            <a:r>
              <a:rPr lang="ja-JP" altLang="en-US" sz="1200" dirty="0"/>
              <a:t>～</a:t>
            </a:r>
            <a:r>
              <a:rPr lang="en-US" altLang="ja-JP" sz="1200" dirty="0"/>
              <a:t>2010</a:t>
            </a:r>
            <a:r>
              <a:rPr lang="ja-JP" altLang="en-US" sz="1200" dirty="0"/>
              <a:t>年平均値</a:t>
            </a:r>
            <a:endParaRPr lang="en-US" altLang="ja-JP" sz="1200" dirty="0"/>
          </a:p>
          <a:p>
            <a:pPr marL="95250" indent="-95250"/>
            <a:r>
              <a:rPr lang="ja-JP" altLang="en-US" sz="1200" dirty="0"/>
              <a:t>・２つの</a:t>
            </a:r>
            <a:r>
              <a:rPr lang="ja-JP" altLang="en-US" sz="1200" dirty="0">
                <a:solidFill>
                  <a:srgbClr val="FF0000"/>
                </a:solidFill>
              </a:rPr>
              <a:t>▲</a:t>
            </a:r>
            <a:r>
              <a:rPr lang="ja-JP" altLang="en-US" sz="1200" dirty="0"/>
              <a:t>の間では測器の変更の影響により、相対的にやや値が高めになっている可能性がある</a:t>
            </a:r>
          </a:p>
        </p:txBody>
      </p:sp>
      <p:sp>
        <p:nvSpPr>
          <p:cNvPr id="12" name="タイトル 1"/>
          <p:cNvSpPr txBox="1">
            <a:spLocks/>
          </p:cNvSpPr>
          <p:nvPr/>
        </p:nvSpPr>
        <p:spPr>
          <a:xfrm>
            <a:off x="0" y="1"/>
            <a:ext cx="9144000" cy="692695"/>
          </a:xfrm>
          <a:prstGeom prst="rect">
            <a:avLst/>
          </a:prstGeom>
          <a:solidFill>
            <a:srgbClr val="000099"/>
          </a:solidFill>
        </p:spPr>
        <p:txBody>
          <a:bodyPr anchor="ctr" anchorCtr="0"/>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3200" dirty="0">
                <a:solidFill>
                  <a:schemeClr val="bg1"/>
                </a:solidFill>
                <a:latin typeface="+mj-ea"/>
                <a:cs typeface="メイリオ" pitchFamily="50" charset="-128"/>
              </a:rPr>
              <a:t>大気中の水蒸気量</a:t>
            </a:r>
          </a:p>
        </p:txBody>
      </p:sp>
      <p:sp>
        <p:nvSpPr>
          <p:cNvPr id="13" name="正方形/長方形 12"/>
          <p:cNvSpPr/>
          <p:nvPr/>
        </p:nvSpPr>
        <p:spPr>
          <a:xfrm>
            <a:off x="107504" y="836713"/>
            <a:ext cx="8953968" cy="576064"/>
          </a:xfrm>
          <a:prstGeom prst="rect">
            <a:avLst/>
          </a:prstGeom>
          <a:noFill/>
          <a:ln w="9525" cmpd="sng">
            <a:solidFill>
              <a:schemeClr val="tx1"/>
            </a:solidFill>
          </a:ln>
          <a:effectLst/>
        </p:spPr>
        <p:style>
          <a:lnRef idx="2">
            <a:schemeClr val="accent6">
              <a:shade val="50000"/>
            </a:schemeClr>
          </a:lnRef>
          <a:fillRef idx="1">
            <a:schemeClr val="accent6"/>
          </a:fillRef>
          <a:effectRef idx="0">
            <a:schemeClr val="accent6"/>
          </a:effectRef>
          <a:fontRef idx="minor">
            <a:schemeClr val="lt1"/>
          </a:fontRef>
        </p:style>
        <p:txBody>
          <a:bodyPr lIns="72000" tIns="72000" rIns="72000" bIns="72000" rtlCol="0" anchor="t"/>
          <a:lstStyle/>
          <a:p>
            <a:pPr marL="376238" indent="-285750" algn="just">
              <a:spcAft>
                <a:spcPts val="900"/>
              </a:spcAft>
              <a:buFont typeface="Wingdings" panose="05000000000000000000" pitchFamily="2" charset="2"/>
              <a:buChar char="l"/>
            </a:pPr>
            <a:r>
              <a:rPr lang="ja-JP" altLang="en-US" sz="2000" dirty="0">
                <a:solidFill>
                  <a:schemeClr val="tx1"/>
                </a:solidFill>
                <a:latin typeface="+mn-ea"/>
              </a:rPr>
              <a:t>大気中の水蒸気量は、長期的に増加している。</a:t>
            </a:r>
            <a:endParaRPr lang="en-US" altLang="ja-JP" sz="2000" dirty="0">
              <a:solidFill>
                <a:schemeClr val="tx1"/>
              </a:solidFill>
              <a:latin typeface="+mn-ea"/>
            </a:endParaRPr>
          </a:p>
        </p:txBody>
      </p:sp>
      <p:sp>
        <p:nvSpPr>
          <p:cNvPr id="7" name="スライド番号プレースホルダー 6"/>
          <p:cNvSpPr>
            <a:spLocks noGrp="1"/>
          </p:cNvSpPr>
          <p:nvPr>
            <p:ph type="sldNum" sz="quarter" idx="12"/>
          </p:nvPr>
        </p:nvSpPr>
        <p:spPr>
          <a:xfrm>
            <a:off x="6991850" y="6492875"/>
            <a:ext cx="2133600" cy="365125"/>
          </a:xfrm>
        </p:spPr>
        <p:txBody>
          <a:bodyPr/>
          <a:lstStyle/>
          <a:p>
            <a:fld id="{D7F7FE52-1DCA-477B-B55C-F0AADD0F64E4}" type="slidenum">
              <a:rPr kumimoji="1" lang="ja-JP" altLang="en-US" sz="1600" smtClean="0"/>
              <a:t>19</a:t>
            </a:fld>
            <a:endParaRPr kumimoji="1" lang="ja-JP" altLang="en-US" sz="1600" dirty="0"/>
          </a:p>
        </p:txBody>
      </p:sp>
      <p:pic>
        <p:nvPicPr>
          <p:cNvPr id="4" name="図 3" descr="画面の領域"/>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4066" y="2222156"/>
            <a:ext cx="5023600" cy="3566434"/>
          </a:xfrm>
          <a:prstGeom prst="rect">
            <a:avLst/>
          </a:prstGeom>
        </p:spPr>
      </p:pic>
      <p:sp>
        <p:nvSpPr>
          <p:cNvPr id="14" name="テキスト ボックス 13"/>
          <p:cNvSpPr txBox="1"/>
          <p:nvPr/>
        </p:nvSpPr>
        <p:spPr>
          <a:xfrm>
            <a:off x="2843808" y="2730810"/>
            <a:ext cx="2920992" cy="461665"/>
          </a:xfrm>
          <a:prstGeom prst="rect">
            <a:avLst/>
          </a:prstGeom>
          <a:noFill/>
        </p:spPr>
        <p:txBody>
          <a:bodyPr wrap="none" rtlCol="0">
            <a:spAutoFit/>
          </a:bodyPr>
          <a:lstStyle/>
          <a:p>
            <a:r>
              <a:rPr lang="en-US" altLang="ja-JP" sz="2400" b="1" dirty="0">
                <a:solidFill>
                  <a:srgbClr val="FF0000"/>
                </a:solidFill>
              </a:rPr>
              <a:t>10</a:t>
            </a:r>
            <a:r>
              <a:rPr lang="ja-JP" altLang="en-US" sz="2400" b="1" dirty="0">
                <a:solidFill>
                  <a:srgbClr val="FF0000"/>
                </a:solidFill>
              </a:rPr>
              <a:t>年あたり約</a:t>
            </a:r>
            <a:r>
              <a:rPr lang="en-US" altLang="ja-JP" sz="2400" b="1" dirty="0">
                <a:solidFill>
                  <a:srgbClr val="FF0000"/>
                </a:solidFill>
              </a:rPr>
              <a:t>8%</a:t>
            </a:r>
            <a:r>
              <a:rPr lang="ja-JP" altLang="en-US" sz="2400" b="1" dirty="0">
                <a:solidFill>
                  <a:srgbClr val="FF0000"/>
                </a:solidFill>
              </a:rPr>
              <a:t>増加</a:t>
            </a:r>
            <a:endParaRPr kumimoji="1" lang="ja-JP" altLang="en-US" sz="2400" b="1" dirty="0">
              <a:solidFill>
                <a:srgbClr val="FF0000"/>
              </a:solidFill>
            </a:endParaRPr>
          </a:p>
        </p:txBody>
      </p:sp>
      <p:sp>
        <p:nvSpPr>
          <p:cNvPr id="8" name="角丸四角形 7"/>
          <p:cNvSpPr/>
          <p:nvPr/>
        </p:nvSpPr>
        <p:spPr>
          <a:xfrm>
            <a:off x="2555776" y="1646092"/>
            <a:ext cx="4343627" cy="576064"/>
          </a:xfrm>
          <a:prstGeom prst="roundRect">
            <a:avLst/>
          </a:prstGeom>
          <a:solidFill>
            <a:srgbClr val="99CCFF"/>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大気中の水蒸気量の変化</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（６～８月、</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1981</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2018</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年）</a:t>
            </a:r>
            <a:endParaRPr lang="zh-CN"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8488155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6996717" y="6471733"/>
            <a:ext cx="2133600" cy="365125"/>
          </a:xfrm>
        </p:spPr>
        <p:txBody>
          <a:bodyPr/>
          <a:lstStyle/>
          <a:p>
            <a:fld id="{C2990EFC-218F-413D-AEDD-DE30975FDED6}" type="slidenum">
              <a:rPr kumimoji="1" lang="ja-JP" altLang="en-US" sz="1600" smtClean="0"/>
              <a:t>2</a:t>
            </a:fld>
            <a:endParaRPr kumimoji="1" lang="ja-JP" altLang="en-US" sz="1600" dirty="0"/>
          </a:p>
        </p:txBody>
      </p:sp>
      <p:sp>
        <p:nvSpPr>
          <p:cNvPr id="3" name="タイトル 1"/>
          <p:cNvSpPr txBox="1">
            <a:spLocks/>
          </p:cNvSpPr>
          <p:nvPr/>
        </p:nvSpPr>
        <p:spPr>
          <a:xfrm>
            <a:off x="0" y="1"/>
            <a:ext cx="9144000" cy="692695"/>
          </a:xfrm>
          <a:prstGeom prst="rect">
            <a:avLst/>
          </a:prstGeom>
          <a:solidFill>
            <a:srgbClr val="000099"/>
          </a:solidFill>
        </p:spPr>
        <p:txBody>
          <a:bodyPr anchor="ctr" anchorCtr="0"/>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3200" dirty="0">
                <a:solidFill>
                  <a:schemeClr val="bg1"/>
                </a:solidFill>
                <a:latin typeface="+mj-ea"/>
                <a:cs typeface="メイリオ" pitchFamily="50" charset="-128"/>
              </a:rPr>
              <a:t>内　容</a:t>
            </a:r>
          </a:p>
        </p:txBody>
      </p:sp>
      <p:sp>
        <p:nvSpPr>
          <p:cNvPr id="4" name="テキスト ボックス 3"/>
          <p:cNvSpPr txBox="1"/>
          <p:nvPr/>
        </p:nvSpPr>
        <p:spPr>
          <a:xfrm>
            <a:off x="395536" y="1556792"/>
            <a:ext cx="8352928" cy="4608512"/>
          </a:xfrm>
          <a:prstGeom prst="rect">
            <a:avLst/>
          </a:prstGeom>
          <a:noFill/>
        </p:spPr>
        <p:txBody>
          <a:bodyPr wrap="square" rtlCol="0">
            <a:noAutofit/>
          </a:bodyPr>
          <a:lstStyle/>
          <a:p>
            <a:r>
              <a:rPr kumimoji="1" lang="ja-JP" altLang="en-US" sz="3200" dirty="0">
                <a:solidFill>
                  <a:srgbClr val="FF0000"/>
                </a:solidFill>
              </a:rPr>
              <a:t>１．はじめに</a:t>
            </a:r>
            <a:endParaRPr kumimoji="1" lang="en-US" altLang="ja-JP" sz="3200" dirty="0">
              <a:solidFill>
                <a:srgbClr val="FF0000"/>
              </a:solidFill>
            </a:endParaRPr>
          </a:p>
          <a:p>
            <a:endParaRPr lang="en-US" altLang="ja-JP" sz="3200" dirty="0"/>
          </a:p>
          <a:p>
            <a:r>
              <a:rPr kumimoji="1" lang="ja-JP" altLang="en-US" sz="3200" dirty="0"/>
              <a:t>２．これまでの気候変化（実態）</a:t>
            </a:r>
            <a:endParaRPr kumimoji="1" lang="en-US" altLang="ja-JP" sz="3200" dirty="0"/>
          </a:p>
          <a:p>
            <a:endParaRPr lang="en-US" altLang="ja-JP" sz="3200" dirty="0"/>
          </a:p>
          <a:p>
            <a:pPr marL="444500" indent="-444500"/>
            <a:r>
              <a:rPr kumimoji="1" lang="ja-JP" altLang="en-US" sz="3200" dirty="0"/>
              <a:t>３．これからの気候変化（見通し）</a:t>
            </a:r>
            <a:endParaRPr kumimoji="1" lang="en-US" altLang="ja-JP" sz="3200" dirty="0"/>
          </a:p>
          <a:p>
            <a:pPr marL="444500" indent="-444500"/>
            <a:endParaRPr lang="en-US" altLang="ja-JP" sz="3200" dirty="0"/>
          </a:p>
          <a:p>
            <a:pPr marL="444500" indent="-444500"/>
            <a:r>
              <a:rPr kumimoji="1" lang="ja-JP" altLang="en-US" sz="3200" dirty="0"/>
              <a:t>４．私の研究を少し紹介</a:t>
            </a:r>
            <a:endParaRPr kumimoji="1" lang="en-US" altLang="ja-JP" sz="3200" dirty="0"/>
          </a:p>
          <a:p>
            <a:pPr marL="444500" indent="-444500"/>
            <a:endParaRPr lang="en-US" altLang="ja-JP" sz="3200" dirty="0"/>
          </a:p>
          <a:p>
            <a:pPr marL="444500" indent="-444500"/>
            <a:r>
              <a:rPr lang="ja-JP" altLang="en-US" sz="3200" dirty="0"/>
              <a:t>５</a:t>
            </a:r>
            <a:r>
              <a:rPr kumimoji="1" lang="ja-JP" altLang="en-US" sz="3200" dirty="0"/>
              <a:t>．まとめ、おわりに</a:t>
            </a:r>
          </a:p>
        </p:txBody>
      </p:sp>
    </p:spTree>
    <p:extLst>
      <p:ext uri="{BB962C8B-B14F-4D97-AF65-F5344CB8AC3E}">
        <p14:creationId xmlns:p14="http://schemas.microsoft.com/office/powerpoint/2010/main" val="35581785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48" y="1821254"/>
            <a:ext cx="5842207" cy="4774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テキスト ボックス 27"/>
          <p:cNvSpPr txBox="1"/>
          <p:nvPr/>
        </p:nvSpPr>
        <p:spPr>
          <a:xfrm>
            <a:off x="2845589" y="6348176"/>
            <a:ext cx="3024336" cy="307777"/>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wrap="square">
            <a:spAutoFit/>
          </a:bodyPr>
          <a:lstStyle/>
          <a:p>
            <a:pPr algn="ctr" fontAlgn="auto">
              <a:spcBef>
                <a:spcPts val="0"/>
              </a:spcBef>
              <a:spcAft>
                <a:spcPts val="0"/>
              </a:spcAft>
              <a:defRPr/>
            </a:pPr>
            <a:r>
              <a:rPr kumimoji="0" lang="en-US" altLang="ja-JP" sz="1400" kern="0" dirty="0">
                <a:solidFill>
                  <a:prstClr val="black"/>
                </a:solidFill>
                <a:latin typeface="Calibri"/>
                <a:ea typeface="ＭＳ Ｐゴシック"/>
              </a:rPr>
              <a:t>※</a:t>
            </a:r>
            <a:r>
              <a:rPr kumimoji="0" lang="ja-JP" altLang="en-US" sz="1400" kern="0" dirty="0">
                <a:solidFill>
                  <a:prstClr val="black"/>
                </a:solidFill>
                <a:latin typeface="Calibri"/>
                <a:ea typeface="ＭＳ Ｐゴシック"/>
              </a:rPr>
              <a:t>図は藤部氏（首都大学東京）提供</a:t>
            </a:r>
          </a:p>
        </p:txBody>
      </p:sp>
      <p:sp>
        <p:nvSpPr>
          <p:cNvPr id="25" name="テキスト ボックス 24"/>
          <p:cNvSpPr txBox="1"/>
          <p:nvPr/>
        </p:nvSpPr>
        <p:spPr>
          <a:xfrm>
            <a:off x="3406588" y="5138980"/>
            <a:ext cx="1967758" cy="646331"/>
          </a:xfrm>
          <a:prstGeom prst="rect">
            <a:avLst/>
          </a:prstGeom>
          <a:noFill/>
        </p:spPr>
        <p:txBody>
          <a:bodyPr wrap="square" rtlCol="0">
            <a:spAutoFit/>
          </a:bodyPr>
          <a:lstStyle/>
          <a:p>
            <a:pPr marL="84138" indent="-84138"/>
            <a:r>
              <a:rPr kumimoji="1" lang="en-US" altLang="ja-JP" sz="1200" dirty="0"/>
              <a:t>※ </a:t>
            </a:r>
            <a:r>
              <a:rPr kumimoji="1" lang="ja-JP" altLang="en-US" sz="1200" dirty="0"/>
              <a:t>地球温暖化が進んでも、相対湿度はあまり変わらないと考えられている。</a:t>
            </a:r>
          </a:p>
        </p:txBody>
      </p:sp>
      <p:sp>
        <p:nvSpPr>
          <p:cNvPr id="3" name="スライド番号プレースホルダー 2"/>
          <p:cNvSpPr>
            <a:spLocks noGrp="1"/>
          </p:cNvSpPr>
          <p:nvPr>
            <p:ph type="sldNum" sz="quarter" idx="12"/>
          </p:nvPr>
        </p:nvSpPr>
        <p:spPr>
          <a:xfrm>
            <a:off x="7010400" y="6460428"/>
            <a:ext cx="2133600" cy="365125"/>
          </a:xfrm>
        </p:spPr>
        <p:txBody>
          <a:bodyPr/>
          <a:lstStyle/>
          <a:p>
            <a:fld id="{D7F7FE52-1DCA-477B-B55C-F0AADD0F64E4}" type="slidenum">
              <a:rPr kumimoji="1" lang="ja-JP" altLang="en-US" sz="1600" smtClean="0"/>
              <a:t>20</a:t>
            </a:fld>
            <a:endParaRPr kumimoji="1" lang="ja-JP" altLang="en-US" sz="1600" dirty="0"/>
          </a:p>
        </p:txBody>
      </p:sp>
      <p:sp>
        <p:nvSpPr>
          <p:cNvPr id="9" name="タイトル 1"/>
          <p:cNvSpPr txBox="1">
            <a:spLocks/>
          </p:cNvSpPr>
          <p:nvPr/>
        </p:nvSpPr>
        <p:spPr>
          <a:xfrm>
            <a:off x="0" y="1"/>
            <a:ext cx="9144000" cy="692695"/>
          </a:xfrm>
          <a:prstGeom prst="rect">
            <a:avLst/>
          </a:prstGeom>
          <a:solidFill>
            <a:srgbClr val="000099"/>
          </a:solidFill>
        </p:spPr>
        <p:txBody>
          <a:bodyPr anchor="ctr" anchorCtr="0"/>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3200" dirty="0">
                <a:solidFill>
                  <a:schemeClr val="bg1"/>
                </a:solidFill>
                <a:latin typeface="+mj-ea"/>
                <a:cs typeface="メイリオ" pitchFamily="50" charset="-128"/>
              </a:rPr>
              <a:t>参考：極端な降水がより強く・頻繁になる理由</a:t>
            </a:r>
          </a:p>
        </p:txBody>
      </p:sp>
      <p:sp>
        <p:nvSpPr>
          <p:cNvPr id="10" name="正方形/長方形 9"/>
          <p:cNvSpPr/>
          <p:nvPr/>
        </p:nvSpPr>
        <p:spPr>
          <a:xfrm>
            <a:off x="107504" y="836712"/>
            <a:ext cx="8953968" cy="1170546"/>
          </a:xfrm>
          <a:prstGeom prst="rect">
            <a:avLst/>
          </a:prstGeom>
          <a:noFill/>
          <a:ln w="9525" cmpd="sng">
            <a:solidFill>
              <a:schemeClr val="tx1"/>
            </a:solidFill>
          </a:ln>
          <a:effectLst/>
        </p:spPr>
        <p:style>
          <a:lnRef idx="2">
            <a:schemeClr val="accent6">
              <a:shade val="50000"/>
            </a:schemeClr>
          </a:lnRef>
          <a:fillRef idx="1">
            <a:schemeClr val="accent6"/>
          </a:fillRef>
          <a:effectRef idx="0">
            <a:schemeClr val="accent6"/>
          </a:effectRef>
          <a:fontRef idx="minor">
            <a:schemeClr val="lt1"/>
          </a:fontRef>
        </p:style>
        <p:txBody>
          <a:bodyPr lIns="72000" tIns="72000" rIns="72000" bIns="72000" rtlCol="0" anchor="t"/>
          <a:lstStyle/>
          <a:p>
            <a:pPr marL="376238" indent="-285750" algn="just">
              <a:spcAft>
                <a:spcPts val="900"/>
              </a:spcAft>
              <a:buFont typeface="Wingdings" panose="05000000000000000000" pitchFamily="2" charset="2"/>
              <a:buChar char="l"/>
            </a:pPr>
            <a:r>
              <a:rPr lang="ja-JP" altLang="en-US" sz="2000" dirty="0">
                <a:solidFill>
                  <a:schemeClr val="tx1"/>
                </a:solidFill>
                <a:latin typeface="+mn-ea"/>
              </a:rPr>
              <a:t>極端な降水は、大気中の水蒸気量と直結している。</a:t>
            </a:r>
          </a:p>
          <a:p>
            <a:pPr marL="376238" indent="-285750" algn="just">
              <a:spcAft>
                <a:spcPts val="900"/>
              </a:spcAft>
              <a:buFont typeface="Wingdings" panose="05000000000000000000" pitchFamily="2" charset="2"/>
              <a:buChar char="l"/>
            </a:pPr>
            <a:r>
              <a:rPr lang="ja-JP" altLang="en-US" sz="2000" dirty="0">
                <a:solidFill>
                  <a:schemeClr val="tx1"/>
                </a:solidFill>
                <a:latin typeface="+mn-ea"/>
              </a:rPr>
              <a:t>気温が１℃上がると、空気が含むことのできる最大の水蒸気量（飽和水蒸気量）が約７％増加する。</a:t>
            </a:r>
            <a:endParaRPr lang="en-US" altLang="ja-JP" sz="2000" dirty="0">
              <a:solidFill>
                <a:schemeClr val="tx1"/>
              </a:solidFill>
              <a:latin typeface="+mn-ea"/>
            </a:endParaRPr>
          </a:p>
        </p:txBody>
      </p:sp>
      <p:sp>
        <p:nvSpPr>
          <p:cNvPr id="8" name="正方形/長方形 7">
            <a:extLst>
              <a:ext uri="{FF2B5EF4-FFF2-40B4-BE49-F238E27FC236}">
                <a16:creationId xmlns:a16="http://schemas.microsoft.com/office/drawing/2014/main" id="{EBF36CAB-0B94-41D9-B61A-55CA2DC8C211}"/>
              </a:ext>
            </a:extLst>
          </p:cNvPr>
          <p:cNvSpPr/>
          <p:nvPr/>
        </p:nvSpPr>
        <p:spPr>
          <a:xfrm>
            <a:off x="5999788" y="2194463"/>
            <a:ext cx="3024335" cy="4401205"/>
          </a:xfrm>
          <a:prstGeom prst="rect">
            <a:avLst/>
          </a:prstGeom>
          <a:solidFill>
            <a:schemeClr val="accent5">
              <a:lumMod val="20000"/>
              <a:lumOff val="80000"/>
            </a:schemeClr>
          </a:solidFill>
          <a:ln>
            <a:solidFill>
              <a:schemeClr val="tx1"/>
            </a:solidFill>
          </a:ln>
        </p:spPr>
        <p:txBody>
          <a:bodyPr wrap="square">
            <a:spAutoFit/>
          </a:bodyPr>
          <a:lstStyle/>
          <a:p>
            <a:pPr marL="182563" indent="-182563">
              <a:spcBef>
                <a:spcPts val="600"/>
              </a:spcBef>
            </a:pPr>
            <a:r>
              <a:rPr lang="ja-JP" altLang="en-US" dirty="0"/>
              <a:t>〇積乱雲、線状降水帯、台風、前線、低気圧などの「気象擾乱」による極端な降水は、大気中の水蒸気が収束・上昇して凝結することによって発生する。</a:t>
            </a:r>
            <a:endParaRPr lang="en-US" altLang="ja-JP" dirty="0"/>
          </a:p>
          <a:p>
            <a:pPr marL="182563" indent="-182563">
              <a:spcBef>
                <a:spcPts val="600"/>
              </a:spcBef>
            </a:pPr>
            <a:r>
              <a:rPr lang="ja-JP" altLang="en-US" dirty="0"/>
              <a:t>〇温暖化によって大気中の水蒸気量は増える（</a:t>
            </a:r>
            <a:r>
              <a:rPr lang="en-US" altLang="ja-JP" dirty="0"/>
              <a:t>1</a:t>
            </a:r>
            <a:r>
              <a:rPr lang="ja-JP" altLang="en-US" dirty="0"/>
              <a:t>℃の上昇で約</a:t>
            </a:r>
            <a:r>
              <a:rPr lang="en-US" altLang="ja-JP" dirty="0"/>
              <a:t>7%</a:t>
            </a:r>
            <a:r>
              <a:rPr lang="ja-JP" altLang="en-US" dirty="0"/>
              <a:t>）。</a:t>
            </a:r>
            <a:endParaRPr lang="en-US" altLang="ja-JP" dirty="0"/>
          </a:p>
          <a:p>
            <a:pPr marL="182563" indent="-182563">
              <a:spcBef>
                <a:spcPts val="600"/>
              </a:spcBef>
            </a:pPr>
            <a:r>
              <a:rPr lang="ja-JP" altLang="en-US" dirty="0"/>
              <a:t>〇</a:t>
            </a:r>
            <a:r>
              <a:rPr lang="ja-JP" altLang="en-US" dirty="0">
                <a:solidFill>
                  <a:srgbClr val="FF0000"/>
                </a:solidFill>
              </a:rPr>
              <a:t>もし、気象擾乱の特性に変化がなければ、水蒸気量が増えたことに伴い、極端な降水がより強く、（例えば時間</a:t>
            </a:r>
            <a:r>
              <a:rPr lang="en-US" altLang="ja-JP" dirty="0">
                <a:solidFill>
                  <a:srgbClr val="FF0000"/>
                </a:solidFill>
              </a:rPr>
              <a:t>50mm</a:t>
            </a:r>
            <a:r>
              <a:rPr lang="ja-JP" altLang="en-US" dirty="0">
                <a:solidFill>
                  <a:srgbClr val="FF0000"/>
                </a:solidFill>
              </a:rPr>
              <a:t>などある閾値以上の）その頻度が増える。</a:t>
            </a:r>
            <a:endParaRPr lang="en-US" altLang="ja-JP" dirty="0">
              <a:solidFill>
                <a:srgbClr val="FF0000"/>
              </a:solidFill>
            </a:endParaRPr>
          </a:p>
        </p:txBody>
      </p:sp>
    </p:spTree>
    <p:extLst>
      <p:ext uri="{BB962C8B-B14F-4D97-AF65-F5344CB8AC3E}">
        <p14:creationId xmlns:p14="http://schemas.microsoft.com/office/powerpoint/2010/main" val="25473173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2" descr="C:\Users\JMA552E\Desktop\a\15111346652W3fg_66eEnu1am1511134662.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0145" y="1312220"/>
            <a:ext cx="3655356" cy="5260325"/>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3" descr="C:\Users\JMA552E\Desktop\b\1511134778VcvP6K5k4F9WjMZ1511134774.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63671" y="1370758"/>
            <a:ext cx="3655356" cy="5260325"/>
          </a:xfrm>
          <a:prstGeom prst="rect">
            <a:avLst/>
          </a:prstGeom>
          <a:noFill/>
          <a:extLst>
            <a:ext uri="{909E8E84-426E-40DD-AFC4-6F175D3DCCD1}">
              <a14:hiddenFill xmlns:a14="http://schemas.microsoft.com/office/drawing/2010/main">
                <a:solidFill>
                  <a:srgbClr val="FFFFFF"/>
                </a:solidFill>
              </a14:hiddenFill>
            </a:ext>
          </a:extLst>
        </p:spPr>
      </p:pic>
      <p:sp>
        <p:nvSpPr>
          <p:cNvPr id="63" name="テキスト ボックス 62"/>
          <p:cNvSpPr txBox="1"/>
          <p:nvPr/>
        </p:nvSpPr>
        <p:spPr>
          <a:xfrm>
            <a:off x="539552" y="792286"/>
            <a:ext cx="8164290" cy="523220"/>
          </a:xfrm>
          <a:prstGeom prst="rect">
            <a:avLst/>
          </a:prstGeom>
          <a:noFill/>
          <a:ln w="19050">
            <a:solidFill>
              <a:schemeClr val="accent1"/>
            </a:solidFill>
          </a:ln>
        </p:spPr>
        <p:txBody>
          <a:bodyPr wrap="square" rtlCol="0">
            <a:spAutoFit/>
          </a:bodyPr>
          <a:lstStyle/>
          <a:p>
            <a:pPr algn="ctr"/>
            <a:r>
              <a:rPr lang="ja-JP" altLang="en-US" sz="2800" dirty="0">
                <a:solidFill>
                  <a:srgbClr val="004D74"/>
                </a:solidFill>
                <a:latin typeface="Meiryo UI" panose="020B0604030504040204" pitchFamily="50" charset="-128"/>
                <a:ea typeface="Meiryo UI" panose="020B0604030504040204" pitchFamily="50" charset="-128"/>
                <a:cs typeface="Meiryo UI" panose="020B0604030504040204" pitchFamily="50" charset="-128"/>
              </a:rPr>
              <a:t>筒が太くなる（空気中にためられる水の量が増える）</a:t>
            </a:r>
            <a:endParaRPr kumimoji="1" lang="ja-JP" altLang="en-US" sz="2800" dirty="0">
              <a:solidFill>
                <a:srgbClr val="004D74"/>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64" name="グループ化 63"/>
          <p:cNvGrpSpPr/>
          <p:nvPr/>
        </p:nvGrpSpPr>
        <p:grpSpPr>
          <a:xfrm>
            <a:off x="3109951" y="4830351"/>
            <a:ext cx="3390133" cy="855639"/>
            <a:chOff x="2685088" y="2524509"/>
            <a:chExt cx="2983839" cy="640292"/>
          </a:xfrm>
        </p:grpSpPr>
        <p:sp>
          <p:nvSpPr>
            <p:cNvPr id="65" name="右矢印 64"/>
            <p:cNvSpPr/>
            <p:nvPr/>
          </p:nvSpPr>
          <p:spPr>
            <a:xfrm>
              <a:off x="2685088" y="2524509"/>
              <a:ext cx="2664296" cy="640292"/>
            </a:xfrm>
            <a:prstGeom prst="rightArrow">
              <a:avLst>
                <a:gd name="adj1" fmla="val 69927"/>
                <a:gd name="adj2" fmla="val 79414"/>
              </a:avLst>
            </a:prstGeom>
            <a:solidFill>
              <a:srgbClr val="004D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テキスト ボックス 65"/>
            <p:cNvSpPr txBox="1"/>
            <p:nvPr/>
          </p:nvSpPr>
          <p:spPr>
            <a:xfrm>
              <a:off x="2753533" y="2641581"/>
              <a:ext cx="2915394" cy="523220"/>
            </a:xfrm>
            <a:prstGeom prst="rect">
              <a:avLst/>
            </a:prstGeom>
            <a:noFill/>
          </p:spPr>
          <p:txBody>
            <a:bodyPr wrap="square" rtlCol="0">
              <a:spAutoFit/>
            </a:bodyPr>
            <a:lstStyle/>
            <a:p>
              <a:r>
                <a:rPr kumimoji="1" lang="ja-JP" altLang="en-US" sz="2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もし太くなったら</a:t>
              </a:r>
              <a:r>
                <a:rPr kumimoji="1" lang="en-US" altLang="ja-JP" sz="2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2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71" name="グループ化 70"/>
          <p:cNvGrpSpPr/>
          <p:nvPr/>
        </p:nvGrpSpPr>
        <p:grpSpPr>
          <a:xfrm>
            <a:off x="21196" y="5892786"/>
            <a:ext cx="7764804" cy="954106"/>
            <a:chOff x="555319" y="6210033"/>
            <a:chExt cx="6846821" cy="733179"/>
          </a:xfrm>
        </p:grpSpPr>
        <p:sp>
          <p:nvSpPr>
            <p:cNvPr id="72" name="正方形/長方形 71"/>
            <p:cNvSpPr/>
            <p:nvPr/>
          </p:nvSpPr>
          <p:spPr>
            <a:xfrm>
              <a:off x="555319" y="6232947"/>
              <a:ext cx="6594941" cy="671544"/>
            </a:xfrm>
            <a:prstGeom prst="rect">
              <a:avLst/>
            </a:prstGeom>
            <a:solidFill>
              <a:srgbClr val="DF93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 name="テキスト ボックス 72"/>
            <p:cNvSpPr txBox="1"/>
            <p:nvPr/>
          </p:nvSpPr>
          <p:spPr>
            <a:xfrm>
              <a:off x="650609" y="6210033"/>
              <a:ext cx="6751531" cy="733179"/>
            </a:xfrm>
            <a:prstGeom prst="rect">
              <a:avLst/>
            </a:prstGeom>
            <a:noFill/>
          </p:spPr>
          <p:txBody>
            <a:bodyPr wrap="square" rtlCol="0">
              <a:spAutoFit/>
            </a:bodyPr>
            <a:lstStyle/>
            <a:p>
              <a:pPr>
                <a:spcBef>
                  <a:spcPct val="0"/>
                </a:spcBef>
              </a:pPr>
              <a:r>
                <a:rPr lang="ja-JP" altLang="en-US" sz="2800" dirty="0">
                  <a:latin typeface="Meiryo UI" panose="020B0604030504040204" pitchFamily="50" charset="-128"/>
                  <a:ea typeface="Meiryo UI" panose="020B0604030504040204" pitchFamily="50" charset="-128"/>
                  <a:cs typeface="Meiryo UI" panose="020B0604030504040204" pitchFamily="50" charset="-128"/>
                </a:rPr>
                <a:t>傾くまでに時間がかかる→雨の降る日の減少</a:t>
              </a:r>
            </a:p>
            <a:p>
              <a:pPr>
                <a:spcBef>
                  <a:spcPct val="0"/>
                </a:spcBef>
              </a:pPr>
              <a:r>
                <a:rPr lang="ja-JP" altLang="en-US" sz="2800" dirty="0">
                  <a:latin typeface="Meiryo UI" panose="020B0604030504040204" pitchFamily="50" charset="-128"/>
                  <a:ea typeface="Meiryo UI" panose="020B0604030504040204" pitchFamily="50" charset="-128"/>
                  <a:cs typeface="Meiryo UI" panose="020B0604030504040204" pitchFamily="50" charset="-128"/>
                </a:rPr>
                <a:t>傾いたときにこぼれる水の量が増える→大雨の増加</a:t>
              </a:r>
              <a:endParaRPr kumimoji="1" lang="ja-JP" altLang="en-US" sz="2800" dirty="0">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13" name="スライド番号プレースホルダー 1"/>
          <p:cNvSpPr>
            <a:spLocks noGrp="1"/>
          </p:cNvSpPr>
          <p:nvPr>
            <p:ph type="sldNum" sz="quarter" idx="12"/>
          </p:nvPr>
        </p:nvSpPr>
        <p:spPr>
          <a:xfrm>
            <a:off x="7010400" y="6492875"/>
            <a:ext cx="2133600" cy="365125"/>
          </a:xfrm>
        </p:spPr>
        <p:txBody>
          <a:bodyPr/>
          <a:lstStyle/>
          <a:p>
            <a:fld id="{C2990EFC-218F-413D-AEDD-DE30975FDED6}" type="slidenum">
              <a:rPr kumimoji="1" lang="ja-JP" altLang="en-US" sz="1600" smtClean="0"/>
              <a:t>21</a:t>
            </a:fld>
            <a:endParaRPr kumimoji="1" lang="ja-JP" altLang="en-US" sz="1600" dirty="0"/>
          </a:p>
        </p:txBody>
      </p:sp>
      <p:sp>
        <p:nvSpPr>
          <p:cNvPr id="14" name="タイトル 1"/>
          <p:cNvSpPr txBox="1">
            <a:spLocks/>
          </p:cNvSpPr>
          <p:nvPr/>
        </p:nvSpPr>
        <p:spPr>
          <a:xfrm>
            <a:off x="0" y="1"/>
            <a:ext cx="9144000" cy="692695"/>
          </a:xfrm>
          <a:prstGeom prst="rect">
            <a:avLst/>
          </a:prstGeom>
          <a:solidFill>
            <a:srgbClr val="000099"/>
          </a:solidFill>
        </p:spPr>
        <p:txBody>
          <a:bodyPr anchor="ctr" anchorCtr="0"/>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3200" dirty="0">
                <a:solidFill>
                  <a:schemeClr val="bg1"/>
                </a:solidFill>
                <a:latin typeface="+mj-ea"/>
                <a:cs typeface="メイリオ" pitchFamily="50" charset="-128"/>
              </a:rPr>
              <a:t>参考：温暖化で雨の日が減る？</a:t>
            </a:r>
          </a:p>
        </p:txBody>
      </p:sp>
      <p:sp>
        <p:nvSpPr>
          <p:cNvPr id="5" name="テキスト ボックス 4">
            <a:extLst>
              <a:ext uri="{FF2B5EF4-FFF2-40B4-BE49-F238E27FC236}">
                <a16:creationId xmlns:a16="http://schemas.microsoft.com/office/drawing/2014/main" id="{ECB257CE-32F5-436C-B43D-D581F4C8F433}"/>
              </a:ext>
            </a:extLst>
          </p:cNvPr>
          <p:cNvSpPr txBox="1"/>
          <p:nvPr/>
        </p:nvSpPr>
        <p:spPr>
          <a:xfrm>
            <a:off x="6530632" y="5085184"/>
            <a:ext cx="2627730" cy="923330"/>
          </a:xfrm>
          <a:prstGeom prst="rect">
            <a:avLst/>
          </a:prstGeom>
          <a:noFill/>
        </p:spPr>
        <p:txBody>
          <a:bodyPr wrap="square" rtlCol="0">
            <a:spAutoFit/>
          </a:bodyPr>
          <a:lstStyle/>
          <a:p>
            <a:r>
              <a:rPr kumimoji="1" lang="ja-JP" altLang="en-US" dirty="0"/>
              <a:t>＊大気中への水の供給量（＝蒸発量）はあまり増えない</a:t>
            </a:r>
          </a:p>
        </p:txBody>
      </p:sp>
    </p:spTree>
    <p:extLst>
      <p:ext uri="{BB962C8B-B14F-4D97-AF65-F5344CB8AC3E}">
        <p14:creationId xmlns:p14="http://schemas.microsoft.com/office/powerpoint/2010/main" val="965705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additive="base">
                                        <p:cTn id="7" dur="500" fill="hold"/>
                                        <p:tgtEl>
                                          <p:spTgt spid="64"/>
                                        </p:tgtEl>
                                        <p:attrNameLst>
                                          <p:attrName>ppt_x</p:attrName>
                                        </p:attrNameLst>
                                      </p:cBhvr>
                                      <p:tavLst>
                                        <p:tav tm="0">
                                          <p:val>
                                            <p:strVal val="#ppt_x"/>
                                          </p:val>
                                        </p:tav>
                                        <p:tav tm="100000">
                                          <p:val>
                                            <p:strVal val="#ppt_x"/>
                                          </p:val>
                                        </p:tav>
                                      </p:tavLst>
                                    </p:anim>
                                    <p:anim calcmode="lin" valueType="num">
                                      <p:cBhvr additive="base">
                                        <p:cTn id="8" dur="500" fill="hold"/>
                                        <p:tgtEl>
                                          <p:spTgt spid="64"/>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59"/>
                                        </p:tgtEl>
                                        <p:attrNameLst>
                                          <p:attrName>style.visibility</p:attrName>
                                        </p:attrNameLst>
                                      </p:cBhvr>
                                      <p:to>
                                        <p:strVal val="visible"/>
                                      </p:to>
                                    </p:set>
                                    <p:animEffect transition="in" filter="fade">
                                      <p:cBhvr>
                                        <p:cTn id="11" dur="1000"/>
                                        <p:tgtEl>
                                          <p:spTgt spid="59"/>
                                        </p:tgtEl>
                                      </p:cBhvr>
                                    </p:animEffect>
                                    <p:anim calcmode="lin" valueType="num">
                                      <p:cBhvr>
                                        <p:cTn id="12" dur="1000" fill="hold"/>
                                        <p:tgtEl>
                                          <p:spTgt spid="59"/>
                                        </p:tgtEl>
                                        <p:attrNameLst>
                                          <p:attrName>ppt_x</p:attrName>
                                        </p:attrNameLst>
                                      </p:cBhvr>
                                      <p:tavLst>
                                        <p:tav tm="0">
                                          <p:val>
                                            <p:strVal val="#ppt_x"/>
                                          </p:val>
                                        </p:tav>
                                        <p:tav tm="100000">
                                          <p:val>
                                            <p:strVal val="#ppt_x"/>
                                          </p:val>
                                        </p:tav>
                                      </p:tavLst>
                                    </p:anim>
                                    <p:anim calcmode="lin" valueType="num">
                                      <p:cBhvr>
                                        <p:cTn id="13" dur="1000" fill="hold"/>
                                        <p:tgtEl>
                                          <p:spTgt spid="59"/>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71"/>
                                        </p:tgtEl>
                                        <p:attrNameLst>
                                          <p:attrName>style.visibility</p:attrName>
                                        </p:attrNameLst>
                                      </p:cBhvr>
                                      <p:to>
                                        <p:strVal val="visible"/>
                                      </p:to>
                                    </p:set>
                                    <p:animEffect transition="in" filter="fade">
                                      <p:cBhvr>
                                        <p:cTn id="18" dur="1000"/>
                                        <p:tgtEl>
                                          <p:spTgt spid="71"/>
                                        </p:tgtEl>
                                      </p:cBhvr>
                                    </p:animEffect>
                                    <p:anim calcmode="lin" valueType="num">
                                      <p:cBhvr>
                                        <p:cTn id="19" dur="1000" fill="hold"/>
                                        <p:tgtEl>
                                          <p:spTgt spid="71"/>
                                        </p:tgtEl>
                                        <p:attrNameLst>
                                          <p:attrName>ppt_x</p:attrName>
                                        </p:attrNameLst>
                                      </p:cBhvr>
                                      <p:tavLst>
                                        <p:tav tm="0">
                                          <p:val>
                                            <p:strVal val="#ppt_x"/>
                                          </p:val>
                                        </p:tav>
                                        <p:tav tm="100000">
                                          <p:val>
                                            <p:strVal val="#ppt_x"/>
                                          </p:val>
                                        </p:tav>
                                      </p:tavLst>
                                    </p:anim>
                                    <p:anim calcmode="lin" valueType="num">
                                      <p:cBhvr>
                                        <p:cTn id="20"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88033" y="2311205"/>
            <a:ext cx="4484445" cy="2800000"/>
          </a:xfrm>
          <a:prstGeom prst="rect">
            <a:avLst/>
          </a:prstGeom>
        </p:spPr>
      </p:pic>
      <p:sp>
        <p:nvSpPr>
          <p:cNvPr id="5" name="テキスト ボックス 21"/>
          <p:cNvSpPr txBox="1">
            <a:spLocks noChangeArrowheads="1"/>
          </p:cNvSpPr>
          <p:nvPr/>
        </p:nvSpPr>
        <p:spPr bwMode="auto">
          <a:xfrm>
            <a:off x="143508" y="764704"/>
            <a:ext cx="8856983" cy="769253"/>
          </a:xfrm>
          <a:prstGeom prst="rect">
            <a:avLst/>
          </a:prstGeom>
          <a:noFill/>
          <a:ln w="9525">
            <a:solidFill>
              <a:schemeClr val="tx1"/>
            </a:solidFill>
            <a:miter lim="800000"/>
            <a:headEnd/>
            <a:tailEnd/>
          </a:ln>
        </p:spPr>
        <p:txBody>
          <a:bodyPr wrap="square">
            <a:noAutofit/>
          </a:bodyPr>
          <a:lstStyle/>
          <a:p>
            <a:pPr marL="285750" indent="-285750">
              <a:buFont typeface="Wingdings" panose="05000000000000000000" pitchFamily="2" charset="2"/>
              <a:buChar char="l"/>
            </a:pPr>
            <a:r>
              <a:rPr lang="ja-JP" altLang="en-US" sz="2000" dirty="0">
                <a:latin typeface="+mn-ea"/>
                <a:cs typeface="Meiryo UI" panose="020B0604030504040204" pitchFamily="50" charset="-128"/>
              </a:rPr>
              <a:t>台風の発生数・接近数、「強い」以上の台風の発生数や発生割合には、長期変化傾向は見られていない。</a:t>
            </a:r>
            <a:endParaRPr lang="en-US" altLang="ja-JP" sz="2000" dirty="0">
              <a:latin typeface="+mn-ea"/>
              <a:cs typeface="Meiryo UI" panose="020B0604030504040204" pitchFamily="50" charset="-128"/>
            </a:endParaRPr>
          </a:p>
        </p:txBody>
      </p:sp>
      <p:sp>
        <p:nvSpPr>
          <p:cNvPr id="6" name="正方形/長方形 5"/>
          <p:cNvSpPr/>
          <p:nvPr/>
        </p:nvSpPr>
        <p:spPr>
          <a:xfrm>
            <a:off x="339561" y="5157192"/>
            <a:ext cx="3960440" cy="646331"/>
          </a:xfrm>
          <a:prstGeom prst="rect">
            <a:avLst/>
          </a:prstGeom>
          <a:solidFill>
            <a:schemeClr val="bg2">
              <a:lumMod val="75000"/>
            </a:schemeClr>
          </a:solidFill>
          <a:ln>
            <a:noFill/>
          </a:ln>
        </p:spPr>
        <p:txBody>
          <a:bodyPr wrap="square">
            <a:spAutoFit/>
          </a:bodyPr>
          <a:lstStyle/>
          <a:p>
            <a:r>
              <a:rPr lang="ja-JP" altLang="en-US" sz="1200" dirty="0">
                <a:latin typeface="+mn-ea"/>
              </a:rPr>
              <a:t>細い実線は年々の値を、太い実線は</a:t>
            </a:r>
            <a:r>
              <a:rPr lang="en-US" altLang="ja-JP" sz="1200" dirty="0">
                <a:latin typeface="+mn-ea"/>
              </a:rPr>
              <a:t>5</a:t>
            </a:r>
            <a:r>
              <a:rPr lang="ja-JP" altLang="en-US" sz="1200" dirty="0">
                <a:latin typeface="+mn-ea"/>
              </a:rPr>
              <a:t>年移動平均値を示す。日本への接近数とは、台風の中心が国内のいずれかの気象官署から</a:t>
            </a:r>
            <a:r>
              <a:rPr lang="en-US" altLang="ja-JP" sz="1200" dirty="0">
                <a:latin typeface="+mn-ea"/>
              </a:rPr>
              <a:t>300km</a:t>
            </a:r>
            <a:r>
              <a:rPr lang="ja-JP" altLang="en-US" sz="1200" dirty="0">
                <a:latin typeface="+mn-ea"/>
              </a:rPr>
              <a:t>以内に入った場合の数。</a:t>
            </a:r>
            <a:endParaRPr lang="en-US" altLang="ja-JP" sz="1200" dirty="0">
              <a:latin typeface="+mn-ea"/>
            </a:endParaRPr>
          </a:p>
        </p:txBody>
      </p:sp>
      <p:sp>
        <p:nvSpPr>
          <p:cNvPr id="7" name="正方形/長方形 6"/>
          <p:cNvSpPr/>
          <p:nvPr/>
        </p:nvSpPr>
        <p:spPr>
          <a:xfrm>
            <a:off x="687365" y="1727187"/>
            <a:ext cx="3348942" cy="590309"/>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台風の発生数と日本への接近数の経年変化</a:t>
            </a:r>
            <a:endParaRPr kumimoji="1" lang="ja-JP" altLang="en-US" dirty="0"/>
          </a:p>
        </p:txBody>
      </p:sp>
      <p:sp>
        <p:nvSpPr>
          <p:cNvPr id="8" name="正方形/長方形 7"/>
          <p:cNvSpPr/>
          <p:nvPr/>
        </p:nvSpPr>
        <p:spPr>
          <a:xfrm>
            <a:off x="4588033" y="1694232"/>
            <a:ext cx="4406900" cy="5969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「強い」以上の勢力となった台風の発生数と全発生数に対する発生割合の経年変化</a:t>
            </a:r>
            <a:endParaRPr kumimoji="1" lang="ja-JP" altLang="en-US" dirty="0"/>
          </a:p>
        </p:txBody>
      </p:sp>
      <p:sp>
        <p:nvSpPr>
          <p:cNvPr id="9" name="正方形/長方形 8"/>
          <p:cNvSpPr/>
          <p:nvPr/>
        </p:nvSpPr>
        <p:spPr>
          <a:xfrm>
            <a:off x="81684" y="5877272"/>
            <a:ext cx="9042400" cy="830997"/>
          </a:xfrm>
          <a:prstGeom prst="rect">
            <a:avLst/>
          </a:prstGeom>
        </p:spPr>
        <p:txBody>
          <a:bodyPr wrap="square">
            <a:spAutoFit/>
          </a:bodyPr>
          <a:lstStyle/>
          <a:p>
            <a:pPr marL="173038" indent="-173038"/>
            <a:r>
              <a:rPr lang="en-US" altLang="ja-JP" sz="1200" dirty="0">
                <a:solidFill>
                  <a:schemeClr val="accent6">
                    <a:lumMod val="50000"/>
                  </a:schemeClr>
                </a:solidFill>
              </a:rPr>
              <a:t>※</a:t>
            </a:r>
            <a:r>
              <a:rPr lang="ja-JP" altLang="en-US" sz="1200" dirty="0">
                <a:solidFill>
                  <a:schemeClr val="accent6">
                    <a:lumMod val="50000"/>
                  </a:schemeClr>
                </a:solidFill>
              </a:rPr>
              <a:t>熱帯または亜熱帯地方で発生する低気圧を熱帯低気圧といい、そのうち北西太平洋または南シナ海に存在し最大風速（</a:t>
            </a:r>
            <a:r>
              <a:rPr lang="en-US" altLang="ja-JP" sz="1200" dirty="0">
                <a:solidFill>
                  <a:schemeClr val="accent6">
                    <a:lumMod val="50000"/>
                  </a:schemeClr>
                </a:solidFill>
              </a:rPr>
              <a:t>10</a:t>
            </a:r>
            <a:r>
              <a:rPr lang="ja-JP" altLang="en-US" sz="1200" dirty="0">
                <a:solidFill>
                  <a:schemeClr val="accent6">
                    <a:lumMod val="50000"/>
                  </a:schemeClr>
                </a:solidFill>
              </a:rPr>
              <a:t>分間の平均風速）がおよそ</a:t>
            </a:r>
            <a:r>
              <a:rPr lang="en-US" altLang="ja-JP" sz="1200" dirty="0">
                <a:solidFill>
                  <a:schemeClr val="accent6">
                    <a:lumMod val="50000"/>
                  </a:schemeClr>
                </a:solidFill>
              </a:rPr>
              <a:t>17m/s</a:t>
            </a:r>
            <a:r>
              <a:rPr lang="ja-JP" altLang="en-US" sz="1200" dirty="0">
                <a:solidFill>
                  <a:schemeClr val="accent6">
                    <a:lumMod val="50000"/>
                  </a:schemeClr>
                </a:solidFill>
              </a:rPr>
              <a:t>以上のものを日本では「台風」と呼んでいる。</a:t>
            </a:r>
            <a:endParaRPr lang="en-US" altLang="ja-JP" sz="1200" dirty="0">
              <a:solidFill>
                <a:schemeClr val="accent6">
                  <a:lumMod val="50000"/>
                </a:schemeClr>
              </a:solidFill>
            </a:endParaRPr>
          </a:p>
          <a:p>
            <a:pPr marL="173038" indent="-173038"/>
            <a:r>
              <a:rPr lang="en-US" altLang="ja-JP" sz="1200" dirty="0">
                <a:solidFill>
                  <a:schemeClr val="accent6">
                    <a:lumMod val="50000"/>
                  </a:schemeClr>
                </a:solidFill>
              </a:rPr>
              <a:t>※</a:t>
            </a:r>
            <a:r>
              <a:rPr lang="ja-JP" altLang="en-US" sz="1200" dirty="0">
                <a:solidFill>
                  <a:schemeClr val="accent6">
                    <a:lumMod val="50000"/>
                  </a:schemeClr>
                </a:solidFill>
              </a:rPr>
              <a:t>台風の中心付近の最大風速により、勢力を「強い」（</a:t>
            </a:r>
            <a:r>
              <a:rPr lang="en-US" altLang="ja-JP" sz="1200" dirty="0">
                <a:solidFill>
                  <a:schemeClr val="accent6">
                    <a:lumMod val="50000"/>
                  </a:schemeClr>
                </a:solidFill>
              </a:rPr>
              <a:t>33m/s</a:t>
            </a:r>
            <a:r>
              <a:rPr lang="ja-JP" altLang="en-US" sz="1200" dirty="0">
                <a:solidFill>
                  <a:schemeClr val="accent6">
                    <a:lumMod val="50000"/>
                  </a:schemeClr>
                </a:solidFill>
              </a:rPr>
              <a:t>以上</a:t>
            </a:r>
            <a:r>
              <a:rPr lang="en-US" altLang="ja-JP" sz="1200" dirty="0">
                <a:solidFill>
                  <a:schemeClr val="accent6">
                    <a:lumMod val="50000"/>
                  </a:schemeClr>
                </a:solidFill>
              </a:rPr>
              <a:t>44m/s</a:t>
            </a:r>
            <a:r>
              <a:rPr lang="ja-JP" altLang="en-US" sz="1200" dirty="0">
                <a:solidFill>
                  <a:schemeClr val="accent6">
                    <a:lumMod val="50000"/>
                  </a:schemeClr>
                </a:solidFill>
              </a:rPr>
              <a:t>未満）、「非常に強い」（</a:t>
            </a:r>
            <a:r>
              <a:rPr lang="en-US" altLang="ja-JP" sz="1200" dirty="0">
                <a:solidFill>
                  <a:schemeClr val="accent6">
                    <a:lumMod val="50000"/>
                  </a:schemeClr>
                </a:solidFill>
              </a:rPr>
              <a:t>44m/s</a:t>
            </a:r>
            <a:r>
              <a:rPr lang="ja-JP" altLang="en-US" sz="1200" dirty="0">
                <a:solidFill>
                  <a:schemeClr val="accent6">
                    <a:lumMod val="50000"/>
                  </a:schemeClr>
                </a:solidFill>
              </a:rPr>
              <a:t>以上</a:t>
            </a:r>
            <a:r>
              <a:rPr lang="en-US" altLang="ja-JP" sz="1200" dirty="0">
                <a:solidFill>
                  <a:schemeClr val="accent6">
                    <a:lumMod val="50000"/>
                  </a:schemeClr>
                </a:solidFill>
              </a:rPr>
              <a:t>54m/s</a:t>
            </a:r>
            <a:r>
              <a:rPr lang="ja-JP" altLang="en-US" sz="1200" dirty="0">
                <a:solidFill>
                  <a:schemeClr val="accent6">
                    <a:lumMod val="50000"/>
                  </a:schemeClr>
                </a:solidFill>
              </a:rPr>
              <a:t>未満）、「猛烈な」（</a:t>
            </a:r>
            <a:r>
              <a:rPr lang="en-US" altLang="ja-JP" sz="1200" dirty="0">
                <a:solidFill>
                  <a:schemeClr val="accent6">
                    <a:lumMod val="50000"/>
                  </a:schemeClr>
                </a:solidFill>
              </a:rPr>
              <a:t>54m/s</a:t>
            </a:r>
            <a:r>
              <a:rPr lang="ja-JP" altLang="en-US" sz="1200" dirty="0">
                <a:solidFill>
                  <a:schemeClr val="accent6">
                    <a:lumMod val="50000"/>
                  </a:schemeClr>
                </a:solidFill>
              </a:rPr>
              <a:t>以上）と区分している。</a:t>
            </a:r>
          </a:p>
        </p:txBody>
      </p:sp>
      <p:pic>
        <p:nvPicPr>
          <p:cNvPr id="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33" y="2320719"/>
            <a:ext cx="4454916" cy="2763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タイトル 1"/>
          <p:cNvSpPr txBox="1">
            <a:spLocks/>
          </p:cNvSpPr>
          <p:nvPr/>
        </p:nvSpPr>
        <p:spPr>
          <a:xfrm>
            <a:off x="0" y="1"/>
            <a:ext cx="9144000" cy="692695"/>
          </a:xfrm>
          <a:prstGeom prst="rect">
            <a:avLst/>
          </a:prstGeom>
          <a:solidFill>
            <a:srgbClr val="000099"/>
          </a:solidFill>
        </p:spPr>
        <p:txBody>
          <a:bodyPr anchor="ctr" anchorCtr="0"/>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3200" dirty="0">
                <a:solidFill>
                  <a:schemeClr val="bg1"/>
                </a:solidFill>
                <a:latin typeface="+mj-ea"/>
                <a:cs typeface="メイリオ" pitchFamily="50" charset="-128"/>
              </a:rPr>
              <a:t>台風</a:t>
            </a:r>
          </a:p>
        </p:txBody>
      </p:sp>
      <p:sp>
        <p:nvSpPr>
          <p:cNvPr id="12" name="正方形/長方形 11"/>
          <p:cNvSpPr/>
          <p:nvPr/>
        </p:nvSpPr>
        <p:spPr>
          <a:xfrm>
            <a:off x="4876065" y="5157192"/>
            <a:ext cx="3816424" cy="646331"/>
          </a:xfrm>
          <a:prstGeom prst="rect">
            <a:avLst/>
          </a:prstGeom>
          <a:solidFill>
            <a:schemeClr val="bg2">
              <a:lumMod val="75000"/>
            </a:schemeClr>
          </a:solidFill>
          <a:ln>
            <a:noFill/>
          </a:ln>
        </p:spPr>
        <p:txBody>
          <a:bodyPr wrap="square">
            <a:spAutoFit/>
          </a:bodyPr>
          <a:lstStyle/>
          <a:p>
            <a:r>
              <a:rPr lang="ja-JP" altLang="en-US" sz="1200" dirty="0">
                <a:latin typeface="+mn-ea"/>
              </a:rPr>
              <a:t>細い実線は「強い」以上の勢力となった台風の発生数（青）と全台風に対する割合（赤）の経年変化。太い実線は、それぞれの</a:t>
            </a:r>
            <a:r>
              <a:rPr lang="en-US" altLang="ja-JP" sz="1200" dirty="0">
                <a:latin typeface="+mn-ea"/>
              </a:rPr>
              <a:t>5</a:t>
            </a:r>
            <a:r>
              <a:rPr lang="ja-JP" altLang="en-US" sz="1200" dirty="0">
                <a:latin typeface="+mn-ea"/>
              </a:rPr>
              <a:t>年移動平均値。</a:t>
            </a:r>
          </a:p>
        </p:txBody>
      </p:sp>
      <p:sp>
        <p:nvSpPr>
          <p:cNvPr id="3" name="スライド番号プレースホルダー 2"/>
          <p:cNvSpPr>
            <a:spLocks noGrp="1"/>
          </p:cNvSpPr>
          <p:nvPr>
            <p:ph type="sldNum" sz="quarter" idx="12"/>
          </p:nvPr>
        </p:nvSpPr>
        <p:spPr>
          <a:xfrm>
            <a:off x="7012298" y="6492875"/>
            <a:ext cx="2133600" cy="365125"/>
          </a:xfrm>
        </p:spPr>
        <p:txBody>
          <a:bodyPr/>
          <a:lstStyle/>
          <a:p>
            <a:fld id="{D7F7FE52-1DCA-477B-B55C-F0AADD0F64E4}" type="slidenum">
              <a:rPr kumimoji="1" lang="ja-JP" altLang="en-US" sz="1600" smtClean="0"/>
              <a:t>22</a:t>
            </a:fld>
            <a:endParaRPr kumimoji="1" lang="ja-JP" altLang="en-US" sz="1600" dirty="0"/>
          </a:p>
        </p:txBody>
      </p:sp>
      <p:sp>
        <p:nvSpPr>
          <p:cNvPr id="13" name="テキスト ボックス 12"/>
          <p:cNvSpPr txBox="1"/>
          <p:nvPr/>
        </p:nvSpPr>
        <p:spPr>
          <a:xfrm>
            <a:off x="94443" y="4745448"/>
            <a:ext cx="883575" cy="369332"/>
          </a:xfrm>
          <a:prstGeom prst="rect">
            <a:avLst/>
          </a:prstGeom>
          <a:noFill/>
        </p:spPr>
        <p:txBody>
          <a:bodyPr wrap="none" rtlCol="0">
            <a:spAutoFit/>
          </a:bodyPr>
          <a:lstStyle/>
          <a:p>
            <a:r>
              <a:rPr kumimoji="1" lang="en-US" altLang="ja-JP" dirty="0"/>
              <a:t>1950</a:t>
            </a:r>
            <a:r>
              <a:rPr kumimoji="1" lang="ja-JP" altLang="en-US" dirty="0"/>
              <a:t>年</a:t>
            </a:r>
          </a:p>
        </p:txBody>
      </p:sp>
      <p:sp>
        <p:nvSpPr>
          <p:cNvPr id="14" name="テキスト ボックス 13"/>
          <p:cNvSpPr txBox="1"/>
          <p:nvPr/>
        </p:nvSpPr>
        <p:spPr>
          <a:xfrm>
            <a:off x="3696578" y="4745448"/>
            <a:ext cx="883575" cy="369332"/>
          </a:xfrm>
          <a:prstGeom prst="rect">
            <a:avLst/>
          </a:prstGeom>
          <a:noFill/>
        </p:spPr>
        <p:txBody>
          <a:bodyPr wrap="none" rtlCol="0">
            <a:spAutoFit/>
          </a:bodyPr>
          <a:lstStyle/>
          <a:p>
            <a:r>
              <a:rPr lang="en-US" altLang="ja-JP" dirty="0"/>
              <a:t>202</a:t>
            </a:r>
            <a:r>
              <a:rPr kumimoji="1" lang="en-US" altLang="ja-JP" dirty="0"/>
              <a:t>0</a:t>
            </a:r>
            <a:r>
              <a:rPr kumimoji="1" lang="ja-JP" altLang="en-US" dirty="0"/>
              <a:t>年</a:t>
            </a:r>
          </a:p>
        </p:txBody>
      </p:sp>
      <p:sp>
        <p:nvSpPr>
          <p:cNvPr id="15" name="テキスト ボックス 14"/>
          <p:cNvSpPr txBox="1"/>
          <p:nvPr/>
        </p:nvSpPr>
        <p:spPr>
          <a:xfrm>
            <a:off x="4666890" y="4745448"/>
            <a:ext cx="883575" cy="369332"/>
          </a:xfrm>
          <a:prstGeom prst="rect">
            <a:avLst/>
          </a:prstGeom>
          <a:noFill/>
        </p:spPr>
        <p:txBody>
          <a:bodyPr wrap="none" rtlCol="0">
            <a:spAutoFit/>
          </a:bodyPr>
          <a:lstStyle/>
          <a:p>
            <a:r>
              <a:rPr kumimoji="1" lang="en-US" altLang="ja-JP" dirty="0"/>
              <a:t>1950</a:t>
            </a:r>
            <a:r>
              <a:rPr kumimoji="1" lang="ja-JP" altLang="en-US" dirty="0"/>
              <a:t>年</a:t>
            </a:r>
          </a:p>
        </p:txBody>
      </p:sp>
      <p:sp>
        <p:nvSpPr>
          <p:cNvPr id="16" name="テキスト ボックス 15"/>
          <p:cNvSpPr txBox="1"/>
          <p:nvPr/>
        </p:nvSpPr>
        <p:spPr>
          <a:xfrm>
            <a:off x="8269025" y="4745448"/>
            <a:ext cx="883575" cy="369332"/>
          </a:xfrm>
          <a:prstGeom prst="rect">
            <a:avLst/>
          </a:prstGeom>
          <a:noFill/>
        </p:spPr>
        <p:txBody>
          <a:bodyPr wrap="none" rtlCol="0">
            <a:spAutoFit/>
          </a:bodyPr>
          <a:lstStyle/>
          <a:p>
            <a:r>
              <a:rPr lang="en-US" altLang="ja-JP" dirty="0"/>
              <a:t>202</a:t>
            </a:r>
            <a:r>
              <a:rPr kumimoji="1" lang="en-US" altLang="ja-JP" dirty="0"/>
              <a:t>0</a:t>
            </a:r>
            <a:r>
              <a:rPr kumimoji="1" lang="ja-JP" altLang="en-US" dirty="0"/>
              <a:t>年</a:t>
            </a:r>
          </a:p>
        </p:txBody>
      </p:sp>
    </p:spTree>
    <p:extLst>
      <p:ext uri="{BB962C8B-B14F-4D97-AF65-F5344CB8AC3E}">
        <p14:creationId xmlns:p14="http://schemas.microsoft.com/office/powerpoint/2010/main" val="23276649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6996717" y="6471733"/>
            <a:ext cx="2133600" cy="365125"/>
          </a:xfrm>
        </p:spPr>
        <p:txBody>
          <a:bodyPr/>
          <a:lstStyle/>
          <a:p>
            <a:fld id="{C2990EFC-218F-413D-AEDD-DE30975FDED6}" type="slidenum">
              <a:rPr kumimoji="1" lang="ja-JP" altLang="en-US" sz="1600" smtClean="0"/>
              <a:t>23</a:t>
            </a:fld>
            <a:endParaRPr kumimoji="1" lang="ja-JP" altLang="en-US" sz="1600" dirty="0"/>
          </a:p>
        </p:txBody>
      </p:sp>
      <p:sp>
        <p:nvSpPr>
          <p:cNvPr id="3" name="タイトル 1"/>
          <p:cNvSpPr txBox="1">
            <a:spLocks/>
          </p:cNvSpPr>
          <p:nvPr/>
        </p:nvSpPr>
        <p:spPr>
          <a:xfrm>
            <a:off x="0" y="1"/>
            <a:ext cx="9144000" cy="692695"/>
          </a:xfrm>
          <a:prstGeom prst="rect">
            <a:avLst/>
          </a:prstGeom>
          <a:solidFill>
            <a:srgbClr val="000099"/>
          </a:solidFill>
        </p:spPr>
        <p:txBody>
          <a:bodyPr anchor="ctr" anchorCtr="0"/>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3200" dirty="0">
                <a:solidFill>
                  <a:schemeClr val="bg1"/>
                </a:solidFill>
                <a:latin typeface="+mj-ea"/>
                <a:cs typeface="メイリオ" pitchFamily="50" charset="-128"/>
              </a:rPr>
              <a:t>内　容</a:t>
            </a:r>
          </a:p>
        </p:txBody>
      </p:sp>
      <p:sp>
        <p:nvSpPr>
          <p:cNvPr id="4" name="テキスト ボックス 3"/>
          <p:cNvSpPr txBox="1"/>
          <p:nvPr/>
        </p:nvSpPr>
        <p:spPr>
          <a:xfrm>
            <a:off x="395536" y="1556792"/>
            <a:ext cx="8352928" cy="4608512"/>
          </a:xfrm>
          <a:prstGeom prst="rect">
            <a:avLst/>
          </a:prstGeom>
          <a:noFill/>
        </p:spPr>
        <p:txBody>
          <a:bodyPr wrap="square" rtlCol="0">
            <a:noAutofit/>
          </a:bodyPr>
          <a:lstStyle/>
          <a:p>
            <a:r>
              <a:rPr kumimoji="1" lang="ja-JP" altLang="en-US" sz="3200" dirty="0"/>
              <a:t>１．はじめに</a:t>
            </a:r>
            <a:endParaRPr kumimoji="1" lang="en-US" altLang="ja-JP" sz="3200" dirty="0"/>
          </a:p>
          <a:p>
            <a:endParaRPr lang="en-US" altLang="ja-JP" sz="3200" dirty="0"/>
          </a:p>
          <a:p>
            <a:r>
              <a:rPr kumimoji="1" lang="ja-JP" altLang="en-US" sz="3200" dirty="0"/>
              <a:t>２．これまでの気候変化（実態）</a:t>
            </a:r>
            <a:endParaRPr kumimoji="1" lang="en-US" altLang="ja-JP" sz="3200" dirty="0"/>
          </a:p>
          <a:p>
            <a:endParaRPr lang="en-US" altLang="ja-JP" sz="3200" dirty="0"/>
          </a:p>
          <a:p>
            <a:pPr marL="444500" indent="-444500"/>
            <a:r>
              <a:rPr kumimoji="1" lang="ja-JP" altLang="en-US" sz="3200" dirty="0">
                <a:solidFill>
                  <a:srgbClr val="FF0000"/>
                </a:solidFill>
              </a:rPr>
              <a:t>３．これからの気候変化（見通し）</a:t>
            </a:r>
            <a:endParaRPr kumimoji="1" lang="en-US" altLang="ja-JP" sz="3200" dirty="0">
              <a:solidFill>
                <a:srgbClr val="FF0000"/>
              </a:solidFill>
            </a:endParaRPr>
          </a:p>
          <a:p>
            <a:pPr marL="444500" indent="-444500"/>
            <a:endParaRPr lang="en-US" altLang="ja-JP" sz="3200" dirty="0"/>
          </a:p>
          <a:p>
            <a:pPr marL="444500" indent="-444500"/>
            <a:r>
              <a:rPr kumimoji="1" lang="ja-JP" altLang="en-US" sz="3200" dirty="0"/>
              <a:t>４．私の研究を少し紹介</a:t>
            </a:r>
            <a:endParaRPr kumimoji="1" lang="en-US" altLang="ja-JP" sz="3200" dirty="0"/>
          </a:p>
          <a:p>
            <a:pPr marL="444500" indent="-444500"/>
            <a:endParaRPr lang="en-US" altLang="ja-JP" sz="3200" dirty="0"/>
          </a:p>
          <a:p>
            <a:pPr marL="444500" indent="-444500"/>
            <a:r>
              <a:rPr lang="ja-JP" altLang="en-US" sz="3200" dirty="0"/>
              <a:t>５</a:t>
            </a:r>
            <a:r>
              <a:rPr kumimoji="1" lang="ja-JP" altLang="en-US" sz="3200" dirty="0"/>
              <a:t>．まとめ、おわりに</a:t>
            </a:r>
          </a:p>
        </p:txBody>
      </p:sp>
    </p:spTree>
    <p:extLst>
      <p:ext uri="{BB962C8B-B14F-4D97-AF65-F5344CB8AC3E}">
        <p14:creationId xmlns:p14="http://schemas.microsoft.com/office/powerpoint/2010/main" val="35581785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7010400" y="6492875"/>
            <a:ext cx="2133600" cy="365125"/>
          </a:xfrm>
        </p:spPr>
        <p:txBody>
          <a:bodyPr/>
          <a:lstStyle/>
          <a:p>
            <a:fld id="{882F7CE5-754A-46BA-925F-2752EC69DA53}" type="slidenum">
              <a:rPr lang="ja-JP" altLang="en-US" sz="1600" smtClean="0">
                <a:solidFill>
                  <a:prstClr val="black">
                    <a:tint val="75000"/>
                  </a:prstClr>
                </a:solidFill>
              </a:rPr>
              <a:pPr/>
              <a:t>24</a:t>
            </a:fld>
            <a:endParaRPr lang="ja-JP" altLang="en-US" sz="1600" dirty="0">
              <a:solidFill>
                <a:prstClr val="black">
                  <a:tint val="75000"/>
                </a:prstClr>
              </a:solidFill>
            </a:endParaRPr>
          </a:p>
        </p:txBody>
      </p:sp>
      <p:sp>
        <p:nvSpPr>
          <p:cNvPr id="3" name="AutoShape 209"/>
          <p:cNvSpPr>
            <a:spLocks noChangeArrowheads="1"/>
          </p:cNvSpPr>
          <p:nvPr/>
        </p:nvSpPr>
        <p:spPr bwMode="auto">
          <a:xfrm>
            <a:off x="0" y="0"/>
            <a:ext cx="9144000" cy="692696"/>
          </a:xfrm>
          <a:prstGeom prst="roundRect">
            <a:avLst>
              <a:gd name="adj" fmla="val 0"/>
            </a:avLst>
          </a:prstGeom>
          <a:solidFill>
            <a:srgbClr val="000099"/>
          </a:solidFill>
          <a:ln w="9525">
            <a:noFill/>
            <a:round/>
            <a:headEnd/>
            <a:tailEnd/>
          </a:ln>
        </p:spPr>
        <p:txBody>
          <a:bodyPr wrap="square" anchor="ctr">
            <a:noAutofit/>
          </a:bodyPr>
          <a:lstStyle/>
          <a:p>
            <a:pPr algn="ctr">
              <a:spcBef>
                <a:spcPct val="50000"/>
              </a:spcBef>
              <a:defRPr/>
            </a:pPr>
            <a:r>
              <a:rPr lang="ja-JP" altLang="en-US" sz="3200" dirty="0">
                <a:solidFill>
                  <a:prstClr val="white"/>
                </a:solidFill>
                <a:latin typeface="Arial" charset="0"/>
              </a:rPr>
              <a:t>温室効果ガス排出シナリオ</a:t>
            </a:r>
          </a:p>
        </p:txBody>
      </p:sp>
      <p:sp>
        <p:nvSpPr>
          <p:cNvPr id="4" name="正方形/長方形 3"/>
          <p:cNvSpPr/>
          <p:nvPr/>
        </p:nvSpPr>
        <p:spPr>
          <a:xfrm>
            <a:off x="142509" y="908720"/>
            <a:ext cx="8858981" cy="1152128"/>
          </a:xfrm>
          <a:prstGeom prst="rect">
            <a:avLst/>
          </a:prstGeom>
          <a:ln w="9525"/>
        </p:spPr>
        <p:style>
          <a:lnRef idx="2">
            <a:schemeClr val="dk1"/>
          </a:lnRef>
          <a:fillRef idx="1">
            <a:schemeClr val="lt1"/>
          </a:fillRef>
          <a:effectRef idx="0">
            <a:schemeClr val="dk1"/>
          </a:effectRef>
          <a:fontRef idx="minor">
            <a:schemeClr val="dk1"/>
          </a:fontRef>
        </p:style>
        <p:txBody>
          <a:bodyPr rtlCol="0" anchor="t" anchorCtr="0"/>
          <a:lstStyle/>
          <a:p>
            <a:pPr marL="342900" indent="-342900">
              <a:spcBef>
                <a:spcPts val="600"/>
              </a:spcBef>
              <a:buFont typeface="Wingdings" panose="05000000000000000000" pitchFamily="2" charset="2"/>
              <a:buChar char="l"/>
            </a:pPr>
            <a:r>
              <a:rPr lang="ja-JP" altLang="en-US" sz="2000" dirty="0">
                <a:solidFill>
                  <a:prstClr val="black"/>
                </a:solidFill>
              </a:rPr>
              <a:t>「温室効果ガスが増えたら将来どうなるか？」を予測するには、「温室効果ガスを将来どれくらい排出するか？」の前提条件が必要。</a:t>
            </a:r>
            <a:endParaRPr lang="en-US" altLang="ja-JP" sz="2000" dirty="0">
              <a:solidFill>
                <a:prstClr val="black"/>
              </a:solidFill>
            </a:endParaRPr>
          </a:p>
          <a:p>
            <a:pPr marL="342900" indent="-342900">
              <a:spcBef>
                <a:spcPts val="600"/>
              </a:spcBef>
              <a:buFont typeface="Wingdings" panose="05000000000000000000" pitchFamily="2" charset="2"/>
              <a:buChar char="l"/>
            </a:pPr>
            <a:r>
              <a:rPr lang="en-US" altLang="ja-JP" sz="2000" dirty="0">
                <a:solidFill>
                  <a:prstClr val="black"/>
                </a:solidFill>
              </a:rPr>
              <a:t>IPCC</a:t>
            </a:r>
            <a:r>
              <a:rPr lang="ja-JP" altLang="en-US" sz="2000" dirty="0">
                <a:solidFill>
                  <a:prstClr val="black"/>
                </a:solidFill>
              </a:rPr>
              <a:t>第</a:t>
            </a:r>
            <a:r>
              <a:rPr lang="en-US" altLang="ja-JP" sz="2000" dirty="0">
                <a:solidFill>
                  <a:prstClr val="black"/>
                </a:solidFill>
              </a:rPr>
              <a:t>5</a:t>
            </a:r>
            <a:r>
              <a:rPr lang="ja-JP" altLang="en-US" sz="2000" dirty="0">
                <a:solidFill>
                  <a:prstClr val="black"/>
                </a:solidFill>
              </a:rPr>
              <a:t>次評価報告書では、</a:t>
            </a:r>
            <a:r>
              <a:rPr lang="ja-JP" altLang="en-US" sz="2000" dirty="0">
                <a:solidFill>
                  <a:srgbClr val="FF0000"/>
                </a:solidFill>
              </a:rPr>
              <a:t>４つのシナリオ</a:t>
            </a:r>
            <a:r>
              <a:rPr lang="ja-JP" altLang="en-US" sz="2000" dirty="0">
                <a:solidFill>
                  <a:prstClr val="black"/>
                </a:solidFill>
              </a:rPr>
              <a:t>を用いて、予測を実施。</a:t>
            </a:r>
          </a:p>
        </p:txBody>
      </p:sp>
      <p:pic>
        <p:nvPicPr>
          <p:cNvPr id="5" name="Picture 2" descr="\\Jz201511\kyoyu\気候情報課\情報係\地球温暖化\予測情報\第９巻\執筆\説明資料\二酸化炭素排出量a.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2420888"/>
            <a:ext cx="5525511" cy="3384376"/>
          </a:xfrm>
          <a:prstGeom prst="rect">
            <a:avLst/>
          </a:prstGeom>
          <a:noFill/>
          <a:extLst>
            <a:ext uri="{909E8E84-426E-40DD-AFC4-6F175D3DCCD1}">
              <a14:hiddenFill xmlns:a14="http://schemas.microsoft.com/office/drawing/2010/main">
                <a:solidFill>
                  <a:srgbClr val="FFFFFF"/>
                </a:solidFill>
              </a14:hiddenFill>
            </a:ext>
          </a:extLst>
        </p:spPr>
      </p:pic>
      <p:sp>
        <p:nvSpPr>
          <p:cNvPr id="7" name="正方形/長方形 6"/>
          <p:cNvSpPr/>
          <p:nvPr/>
        </p:nvSpPr>
        <p:spPr>
          <a:xfrm>
            <a:off x="3740041" y="2727784"/>
            <a:ext cx="1691026" cy="307777"/>
          </a:xfrm>
          <a:prstGeom prst="rect">
            <a:avLst/>
          </a:prstGeom>
          <a:ln w="19050">
            <a:noFill/>
          </a:ln>
        </p:spPr>
        <p:txBody>
          <a:bodyPr wrap="square">
            <a:spAutoFit/>
          </a:bodyPr>
          <a:lstStyle/>
          <a:p>
            <a:pPr algn="ctr"/>
            <a:r>
              <a:rPr lang="ja-JP" altLang="en-US" sz="1400" b="1" dirty="0">
                <a:solidFill>
                  <a:srgbClr val="FF0000"/>
                </a:solidFill>
                <a:latin typeface="メイリオ"/>
                <a:ea typeface="メイリオ"/>
              </a:rPr>
              <a:t>高いレベルの排出</a:t>
            </a:r>
            <a:endParaRPr lang="en-US" altLang="ja-JP" sz="1400" b="1" dirty="0">
              <a:solidFill>
                <a:srgbClr val="FF0000"/>
              </a:solidFill>
              <a:latin typeface="メイリオ"/>
              <a:ea typeface="メイリオ"/>
            </a:endParaRPr>
          </a:p>
        </p:txBody>
      </p:sp>
      <p:sp>
        <p:nvSpPr>
          <p:cNvPr id="8" name="正方形/長方形 7"/>
          <p:cNvSpPr/>
          <p:nvPr/>
        </p:nvSpPr>
        <p:spPr>
          <a:xfrm>
            <a:off x="3923928" y="3573016"/>
            <a:ext cx="1691026" cy="307777"/>
          </a:xfrm>
          <a:prstGeom prst="rect">
            <a:avLst/>
          </a:prstGeom>
          <a:ln w="19050">
            <a:noFill/>
          </a:ln>
        </p:spPr>
        <p:txBody>
          <a:bodyPr wrap="square">
            <a:spAutoFit/>
          </a:bodyPr>
          <a:lstStyle/>
          <a:p>
            <a:pPr algn="ctr"/>
            <a:r>
              <a:rPr lang="ja-JP" altLang="en-US" sz="1400" b="1" dirty="0">
                <a:solidFill>
                  <a:srgbClr val="F79646">
                    <a:lumMod val="75000"/>
                  </a:srgbClr>
                </a:solidFill>
                <a:latin typeface="メイリオ"/>
                <a:ea typeface="メイリオ"/>
              </a:rPr>
              <a:t>中程度の排出</a:t>
            </a:r>
            <a:endParaRPr lang="en-US" altLang="ja-JP" sz="1400" b="1" dirty="0">
              <a:solidFill>
                <a:srgbClr val="F79646">
                  <a:lumMod val="75000"/>
                </a:srgbClr>
              </a:solidFill>
              <a:latin typeface="メイリオ"/>
              <a:ea typeface="メイリオ"/>
            </a:endParaRPr>
          </a:p>
        </p:txBody>
      </p:sp>
      <p:sp>
        <p:nvSpPr>
          <p:cNvPr id="9" name="正方形/長方形 8"/>
          <p:cNvSpPr/>
          <p:nvPr/>
        </p:nvSpPr>
        <p:spPr>
          <a:xfrm>
            <a:off x="3635896" y="4988429"/>
            <a:ext cx="1795172" cy="307777"/>
          </a:xfrm>
          <a:prstGeom prst="rect">
            <a:avLst/>
          </a:prstGeom>
          <a:ln w="19050">
            <a:noFill/>
          </a:ln>
        </p:spPr>
        <p:txBody>
          <a:bodyPr wrap="square">
            <a:spAutoFit/>
          </a:bodyPr>
          <a:lstStyle/>
          <a:p>
            <a:r>
              <a:rPr lang="ja-JP" altLang="en-US" sz="1400" b="1" dirty="0">
                <a:solidFill>
                  <a:srgbClr val="0000FF"/>
                </a:solidFill>
                <a:latin typeface="メイリオ"/>
                <a:ea typeface="メイリオ"/>
              </a:rPr>
              <a:t>「</a:t>
            </a:r>
            <a:r>
              <a:rPr lang="en-US" altLang="ja-JP" sz="1400" b="1" dirty="0">
                <a:solidFill>
                  <a:srgbClr val="0000FF"/>
                </a:solidFill>
                <a:latin typeface="メイリオ"/>
                <a:ea typeface="メイリオ"/>
              </a:rPr>
              <a:t>2</a:t>
            </a:r>
            <a:r>
              <a:rPr lang="ja-JP" altLang="en-US" sz="1400" b="1" dirty="0">
                <a:solidFill>
                  <a:srgbClr val="0000FF"/>
                </a:solidFill>
                <a:latin typeface="メイリオ"/>
                <a:ea typeface="メイリオ"/>
              </a:rPr>
              <a:t>℃」目標に相当</a:t>
            </a:r>
            <a:endParaRPr lang="en-US" altLang="ja-JP" sz="1400" b="1" dirty="0">
              <a:solidFill>
                <a:srgbClr val="0000FF"/>
              </a:solidFill>
              <a:latin typeface="メイリオ"/>
              <a:ea typeface="メイリオ"/>
            </a:endParaRPr>
          </a:p>
        </p:txBody>
      </p:sp>
      <p:sp>
        <p:nvSpPr>
          <p:cNvPr id="10" name="テキスト ボックス 9"/>
          <p:cNvSpPr txBox="1"/>
          <p:nvPr/>
        </p:nvSpPr>
        <p:spPr bwMode="auto">
          <a:xfrm>
            <a:off x="5508104" y="4725144"/>
            <a:ext cx="3581467" cy="369332"/>
          </a:xfrm>
          <a:prstGeom prst="rect">
            <a:avLst/>
          </a:prstGeom>
          <a:solidFill>
            <a:srgbClr val="3030DC"/>
          </a:solidFill>
          <a:ln>
            <a:noFill/>
          </a:ln>
        </p:spPr>
        <p:txBody>
          <a:bodyPr wrap="square" rtlCol="0">
            <a:spAutoFit/>
          </a:bodyPr>
          <a:lstStyle/>
          <a:p>
            <a:pPr>
              <a:spcBef>
                <a:spcPct val="0"/>
              </a:spcBef>
            </a:pPr>
            <a:r>
              <a:rPr lang="ja-JP" altLang="en-US" b="1" dirty="0">
                <a:solidFill>
                  <a:prstClr val="white"/>
                </a:solidFill>
                <a:latin typeface="ＭＳ Ｐゴシック"/>
              </a:rPr>
              <a:t>厳しい温暖化対策を取った場合</a:t>
            </a:r>
          </a:p>
        </p:txBody>
      </p:sp>
      <p:sp>
        <p:nvSpPr>
          <p:cNvPr id="11" name="テキスト ボックス 10"/>
          <p:cNvSpPr txBox="1"/>
          <p:nvPr/>
        </p:nvSpPr>
        <p:spPr bwMode="auto">
          <a:xfrm>
            <a:off x="5431068" y="2691504"/>
            <a:ext cx="3712932" cy="338554"/>
          </a:xfrm>
          <a:prstGeom prst="rect">
            <a:avLst/>
          </a:prstGeom>
          <a:solidFill>
            <a:srgbClr val="FF0000"/>
          </a:solidFill>
          <a:ln>
            <a:noFill/>
          </a:ln>
        </p:spPr>
        <p:txBody>
          <a:bodyPr wrap="square" rtlCol="0">
            <a:spAutoFit/>
          </a:bodyPr>
          <a:lstStyle/>
          <a:p>
            <a:pPr algn="ctr">
              <a:spcBef>
                <a:spcPct val="0"/>
              </a:spcBef>
            </a:pPr>
            <a:r>
              <a:rPr lang="ja-JP" altLang="en-US" sz="1600" b="1" dirty="0">
                <a:solidFill>
                  <a:prstClr val="white"/>
                </a:solidFill>
                <a:latin typeface="ＭＳ Ｐゴシック"/>
              </a:rPr>
              <a:t>厳しい温暖化対策を取らなかった場合</a:t>
            </a:r>
          </a:p>
        </p:txBody>
      </p:sp>
      <p:graphicFrame>
        <p:nvGraphicFramePr>
          <p:cNvPr id="12" name="表 11"/>
          <p:cNvGraphicFramePr>
            <a:graphicFrameLocks noGrp="1"/>
          </p:cNvGraphicFramePr>
          <p:nvPr>
            <p:extLst>
              <p:ext uri="{D42A27DB-BD31-4B8C-83A1-F6EECF244321}">
                <p14:modId xmlns:p14="http://schemas.microsoft.com/office/powerpoint/2010/main" val="1736861108"/>
              </p:ext>
            </p:extLst>
          </p:nvPr>
        </p:nvGraphicFramePr>
        <p:xfrm>
          <a:off x="5648046" y="3139113"/>
          <a:ext cx="3348880" cy="1483360"/>
        </p:xfrm>
        <a:graphic>
          <a:graphicData uri="http://schemas.openxmlformats.org/drawingml/2006/table">
            <a:tbl>
              <a:tblPr firstRow="1" bandRow="1">
                <a:tableStyleId>{ED083AE6-46FA-4A59-8FB0-9F97EB10719F}</a:tableStyleId>
              </a:tblPr>
              <a:tblGrid>
                <a:gridCol w="972616">
                  <a:extLst>
                    <a:ext uri="{9D8B030D-6E8A-4147-A177-3AD203B41FA5}">
                      <a16:colId xmlns:a16="http://schemas.microsoft.com/office/drawing/2014/main" val="20000"/>
                    </a:ext>
                  </a:extLst>
                </a:gridCol>
                <a:gridCol w="2376264">
                  <a:extLst>
                    <a:ext uri="{9D8B030D-6E8A-4147-A177-3AD203B41FA5}">
                      <a16:colId xmlns:a16="http://schemas.microsoft.com/office/drawing/2014/main" val="20001"/>
                    </a:ext>
                  </a:extLst>
                </a:gridCol>
              </a:tblGrid>
              <a:tr h="370840">
                <a:tc>
                  <a:txBody>
                    <a:bodyPr/>
                    <a:lstStyle/>
                    <a:p>
                      <a:r>
                        <a:rPr kumimoji="1" lang="en-US" altLang="ja-JP" b="1" dirty="0">
                          <a:solidFill>
                            <a:srgbClr val="FF0000"/>
                          </a:solidFill>
                          <a:latin typeface="+mn-lt"/>
                        </a:rPr>
                        <a:t>RCP8.5</a:t>
                      </a:r>
                      <a:endParaRPr kumimoji="1" lang="ja-JP" altLang="en-US" b="1" dirty="0">
                        <a:solidFill>
                          <a:srgbClr val="FF0000"/>
                        </a:solidFill>
                        <a:latin typeface="+mn-lt"/>
                      </a:endParaRPr>
                    </a:p>
                  </a:txBody>
                  <a:tcPr>
                    <a:solidFill>
                      <a:schemeClr val="bg1"/>
                    </a:solidFill>
                  </a:tcPr>
                </a:tc>
                <a:tc>
                  <a:txBody>
                    <a:bodyPr/>
                    <a:lstStyle/>
                    <a:p>
                      <a:r>
                        <a:rPr kumimoji="1" lang="ja-JP" altLang="en-US" b="1" dirty="0">
                          <a:solidFill>
                            <a:srgbClr val="FF0000"/>
                          </a:solidFill>
                          <a:latin typeface="+mn-lt"/>
                        </a:rPr>
                        <a:t>高位参照シナリオ</a:t>
                      </a:r>
                    </a:p>
                  </a:txBody>
                  <a:tcPr>
                    <a:solidFill>
                      <a:schemeClr val="bg1"/>
                    </a:solidFill>
                  </a:tcPr>
                </a:tc>
                <a:extLst>
                  <a:ext uri="{0D108BD9-81ED-4DB2-BD59-A6C34878D82A}">
                    <a16:rowId xmlns:a16="http://schemas.microsoft.com/office/drawing/2014/main" val="10000"/>
                  </a:ext>
                </a:extLst>
              </a:tr>
              <a:tr h="370840">
                <a:tc>
                  <a:txBody>
                    <a:bodyPr/>
                    <a:lstStyle/>
                    <a:p>
                      <a:r>
                        <a:rPr kumimoji="1" lang="en-US" altLang="ja-JP" b="1" dirty="0">
                          <a:solidFill>
                            <a:srgbClr val="FFC000"/>
                          </a:solidFill>
                          <a:latin typeface="+mn-lt"/>
                        </a:rPr>
                        <a:t>RCP6.0</a:t>
                      </a:r>
                      <a:endParaRPr kumimoji="1" lang="ja-JP" altLang="en-US" b="1" dirty="0">
                        <a:solidFill>
                          <a:srgbClr val="FFC000"/>
                        </a:solidFill>
                        <a:latin typeface="+mn-lt"/>
                      </a:endParaRPr>
                    </a:p>
                  </a:txBody>
                  <a:tcPr>
                    <a:solidFill>
                      <a:schemeClr val="bg1"/>
                    </a:solidFill>
                  </a:tcPr>
                </a:tc>
                <a:tc>
                  <a:txBody>
                    <a:bodyPr/>
                    <a:lstStyle/>
                    <a:p>
                      <a:r>
                        <a:rPr kumimoji="1" lang="ja-JP" altLang="en-US" b="1" dirty="0">
                          <a:solidFill>
                            <a:srgbClr val="FFC000"/>
                          </a:solidFill>
                          <a:latin typeface="+mn-lt"/>
                        </a:rPr>
                        <a:t>高位安定化シナリオ</a:t>
                      </a:r>
                    </a:p>
                  </a:txBody>
                  <a:tcPr>
                    <a:solidFill>
                      <a:schemeClr val="bg1"/>
                    </a:solidFill>
                  </a:tcPr>
                </a:tc>
                <a:extLst>
                  <a:ext uri="{0D108BD9-81ED-4DB2-BD59-A6C34878D82A}">
                    <a16:rowId xmlns:a16="http://schemas.microsoft.com/office/drawing/2014/main" val="10001"/>
                  </a:ext>
                </a:extLst>
              </a:tr>
              <a:tr h="370840">
                <a:tc>
                  <a:txBody>
                    <a:bodyPr/>
                    <a:lstStyle/>
                    <a:p>
                      <a:r>
                        <a:rPr kumimoji="1" lang="en-US" altLang="ja-JP" b="1" dirty="0">
                          <a:solidFill>
                            <a:srgbClr val="00B0F0"/>
                          </a:solidFill>
                          <a:latin typeface="+mn-lt"/>
                        </a:rPr>
                        <a:t>RCP4.5</a:t>
                      </a:r>
                      <a:endParaRPr kumimoji="1" lang="ja-JP" altLang="en-US" b="1" dirty="0">
                        <a:solidFill>
                          <a:srgbClr val="00B0F0"/>
                        </a:solidFill>
                        <a:latin typeface="+mn-lt"/>
                      </a:endParaRPr>
                    </a:p>
                  </a:txBody>
                  <a:tcPr>
                    <a:solidFill>
                      <a:schemeClr val="bg1"/>
                    </a:solidFill>
                  </a:tcPr>
                </a:tc>
                <a:tc>
                  <a:txBody>
                    <a:bodyPr/>
                    <a:lstStyle/>
                    <a:p>
                      <a:r>
                        <a:rPr kumimoji="1" lang="ja-JP" altLang="en-US" b="1" dirty="0">
                          <a:solidFill>
                            <a:srgbClr val="00B0F0"/>
                          </a:solidFill>
                          <a:latin typeface="+mn-lt"/>
                        </a:rPr>
                        <a:t>中位安定化シナリオ</a:t>
                      </a:r>
                    </a:p>
                  </a:txBody>
                  <a:tcPr>
                    <a:solidFill>
                      <a:schemeClr val="bg1"/>
                    </a:solidFill>
                  </a:tcPr>
                </a:tc>
                <a:extLst>
                  <a:ext uri="{0D108BD9-81ED-4DB2-BD59-A6C34878D82A}">
                    <a16:rowId xmlns:a16="http://schemas.microsoft.com/office/drawing/2014/main" val="10002"/>
                  </a:ext>
                </a:extLst>
              </a:tr>
              <a:tr h="370840">
                <a:tc>
                  <a:txBody>
                    <a:bodyPr/>
                    <a:lstStyle/>
                    <a:p>
                      <a:r>
                        <a:rPr kumimoji="1" lang="en-US" altLang="ja-JP" b="1" dirty="0">
                          <a:solidFill>
                            <a:srgbClr val="000099"/>
                          </a:solidFill>
                          <a:latin typeface="+mn-lt"/>
                        </a:rPr>
                        <a:t>RCP2.6</a:t>
                      </a:r>
                      <a:endParaRPr kumimoji="1" lang="ja-JP" altLang="en-US" b="1" dirty="0">
                        <a:solidFill>
                          <a:srgbClr val="000099"/>
                        </a:solidFill>
                        <a:latin typeface="+mn-lt"/>
                      </a:endParaRPr>
                    </a:p>
                  </a:txBody>
                  <a:tcPr>
                    <a:solidFill>
                      <a:schemeClr val="bg1"/>
                    </a:solidFill>
                  </a:tcPr>
                </a:tc>
                <a:tc>
                  <a:txBody>
                    <a:bodyPr/>
                    <a:lstStyle/>
                    <a:p>
                      <a:r>
                        <a:rPr kumimoji="1" lang="ja-JP" altLang="en-US" b="1" dirty="0">
                          <a:solidFill>
                            <a:srgbClr val="000099"/>
                          </a:solidFill>
                          <a:latin typeface="+mn-lt"/>
                        </a:rPr>
                        <a:t>低位安定化シナリオ</a:t>
                      </a:r>
                    </a:p>
                  </a:txBody>
                  <a:tcPr>
                    <a:solidFill>
                      <a:schemeClr val="bg1"/>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5496348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2" cstate="print">
            <a:extLst>
              <a:ext uri="{28A0092B-C50C-407E-A947-70E740481C1C}">
                <a14:useLocalDpi xmlns:a14="http://schemas.microsoft.com/office/drawing/2010/main" val="0"/>
              </a:ext>
            </a:extLst>
          </a:blip>
          <a:srcRect b="67805"/>
          <a:stretch/>
        </p:blipFill>
        <p:spPr>
          <a:xfrm>
            <a:off x="1182198" y="2564904"/>
            <a:ext cx="6779603" cy="3288290"/>
          </a:xfrm>
          <a:prstGeom prst="rect">
            <a:avLst/>
          </a:prstGeom>
        </p:spPr>
      </p:pic>
      <p:sp>
        <p:nvSpPr>
          <p:cNvPr id="2" name="スライド番号プレースホルダー 1"/>
          <p:cNvSpPr>
            <a:spLocks noGrp="1"/>
          </p:cNvSpPr>
          <p:nvPr>
            <p:ph type="sldNum" sz="quarter" idx="12"/>
          </p:nvPr>
        </p:nvSpPr>
        <p:spPr>
          <a:xfrm>
            <a:off x="7010400" y="6492578"/>
            <a:ext cx="2133600" cy="365125"/>
          </a:xfrm>
        </p:spPr>
        <p:txBody>
          <a:bodyPr/>
          <a:lstStyle/>
          <a:p>
            <a:fld id="{882F7CE5-754A-46BA-925F-2752EC69DA53}" type="slidenum">
              <a:rPr kumimoji="1" lang="ja-JP" altLang="en-US" sz="1600" smtClean="0"/>
              <a:pPr/>
              <a:t>25</a:t>
            </a:fld>
            <a:endParaRPr kumimoji="1" lang="ja-JP" altLang="en-US" sz="1600" dirty="0"/>
          </a:p>
        </p:txBody>
      </p:sp>
      <p:sp>
        <p:nvSpPr>
          <p:cNvPr id="3" name="AutoShape 209"/>
          <p:cNvSpPr>
            <a:spLocks noChangeArrowheads="1"/>
          </p:cNvSpPr>
          <p:nvPr/>
        </p:nvSpPr>
        <p:spPr bwMode="auto">
          <a:xfrm>
            <a:off x="0" y="0"/>
            <a:ext cx="9144000" cy="692696"/>
          </a:xfrm>
          <a:prstGeom prst="roundRect">
            <a:avLst>
              <a:gd name="adj" fmla="val 0"/>
            </a:avLst>
          </a:prstGeom>
          <a:solidFill>
            <a:srgbClr val="000099"/>
          </a:solidFill>
          <a:ln w="9525">
            <a:noFill/>
            <a:round/>
            <a:headEnd/>
            <a:tailEnd/>
          </a:ln>
        </p:spPr>
        <p:txBody>
          <a:bodyPr wrap="square" anchor="ctr">
            <a:noAutofit/>
          </a:bodyPr>
          <a:lstStyle/>
          <a:p>
            <a:pPr algn="ctr">
              <a:spcBef>
                <a:spcPct val="50000"/>
              </a:spcBef>
              <a:defRPr/>
            </a:pPr>
            <a:r>
              <a:rPr lang="ja-JP" altLang="en-US" sz="3200" dirty="0">
                <a:solidFill>
                  <a:schemeClr val="bg1"/>
                </a:solidFill>
                <a:latin typeface="Arial" charset="0"/>
              </a:rPr>
              <a:t>世界平均の気温（将来）</a:t>
            </a:r>
          </a:p>
        </p:txBody>
      </p:sp>
      <p:sp>
        <p:nvSpPr>
          <p:cNvPr id="5" name="正方形/長方形 10"/>
          <p:cNvSpPr>
            <a:spLocks noChangeArrowheads="1"/>
          </p:cNvSpPr>
          <p:nvPr/>
        </p:nvSpPr>
        <p:spPr bwMode="auto">
          <a:xfrm>
            <a:off x="0" y="6581001"/>
            <a:ext cx="60958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6699FF"/>
              </a:buClr>
              <a:buSzPct val="80000"/>
              <a:buFont typeface="Wingdings" pitchFamily="2" charset="2"/>
              <a:buChar char="l"/>
              <a:defRPr kumimoji="1" sz="3200">
                <a:solidFill>
                  <a:schemeClr val="tx1"/>
                </a:solidFill>
                <a:latin typeface="Verdana" pitchFamily="34" charset="0"/>
                <a:ea typeface="ＭＳ Ｐゴシック" pitchFamily="50" charset="-128"/>
              </a:defRPr>
            </a:lvl1pPr>
            <a:lvl2pPr marL="742950" indent="-285750" eaLnBrk="0" hangingPunct="0">
              <a:spcBef>
                <a:spcPct val="20000"/>
              </a:spcBef>
              <a:buClr>
                <a:srgbClr val="6699FF"/>
              </a:buClr>
              <a:buSzPct val="80000"/>
              <a:buFont typeface="Wingdings" pitchFamily="2" charset="2"/>
              <a:buChar char="l"/>
              <a:defRPr kumimoji="1" sz="2800">
                <a:solidFill>
                  <a:schemeClr val="tx1"/>
                </a:solidFill>
                <a:latin typeface="Verdana" pitchFamily="34" charset="0"/>
                <a:ea typeface="ＭＳ Ｐゴシック" pitchFamily="50" charset="-128"/>
              </a:defRPr>
            </a:lvl2pPr>
            <a:lvl3pPr marL="1143000" indent="-228600" eaLnBrk="0" hangingPunct="0">
              <a:spcBef>
                <a:spcPct val="20000"/>
              </a:spcBef>
              <a:buClr>
                <a:srgbClr val="6699FF"/>
              </a:buClr>
              <a:buSzPct val="80000"/>
              <a:buFont typeface="Wingdings" pitchFamily="2" charset="2"/>
              <a:buChar char="l"/>
              <a:defRPr kumimoji="1" sz="2400">
                <a:solidFill>
                  <a:schemeClr val="tx1"/>
                </a:solidFill>
                <a:latin typeface="Verdana" pitchFamily="34" charset="0"/>
                <a:ea typeface="ＭＳ Ｐゴシック" pitchFamily="50" charset="-128"/>
              </a:defRPr>
            </a:lvl3pPr>
            <a:lvl4pPr marL="1600200" indent="-228600" eaLnBrk="0" hangingPunct="0">
              <a:spcBef>
                <a:spcPct val="20000"/>
              </a:spcBef>
              <a:buClr>
                <a:srgbClr val="6699FF"/>
              </a:buClr>
              <a:buSzPct val="80000"/>
              <a:buFont typeface="Wingdings" pitchFamily="2" charset="2"/>
              <a:buChar char="l"/>
              <a:defRPr kumimoji="1" sz="2000">
                <a:solidFill>
                  <a:schemeClr val="tx1"/>
                </a:solidFill>
                <a:latin typeface="Verdana" pitchFamily="34" charset="0"/>
                <a:ea typeface="ＭＳ Ｐゴシック" pitchFamily="50" charset="-128"/>
              </a:defRPr>
            </a:lvl4pPr>
            <a:lvl5pPr marL="2057400" indent="-228600" eaLnBrk="0" hangingPunct="0">
              <a:spcBef>
                <a:spcPct val="20000"/>
              </a:spcBef>
              <a:buClr>
                <a:srgbClr val="6699FF"/>
              </a:buClr>
              <a:buSzPct val="80000"/>
              <a:buFont typeface="Wingdings" pitchFamily="2" charset="2"/>
              <a:buChar char="l"/>
              <a:defRPr kumimoji="1" sz="2000">
                <a:solidFill>
                  <a:schemeClr val="tx1"/>
                </a:solidFill>
                <a:latin typeface="Verdana" pitchFamily="34" charset="0"/>
                <a:ea typeface="ＭＳ Ｐゴシック" pitchFamily="50" charset="-128"/>
              </a:defRPr>
            </a:lvl5pPr>
            <a:lvl6pPr marL="2514600" indent="-228600" eaLnBrk="0" fontAlgn="base" hangingPunct="0">
              <a:spcBef>
                <a:spcPct val="20000"/>
              </a:spcBef>
              <a:spcAft>
                <a:spcPct val="0"/>
              </a:spcAft>
              <a:buClr>
                <a:srgbClr val="6699FF"/>
              </a:buClr>
              <a:buSzPct val="80000"/>
              <a:buFont typeface="Wingdings" pitchFamily="2" charset="2"/>
              <a:buChar char="l"/>
              <a:defRPr kumimoji="1" sz="2000">
                <a:solidFill>
                  <a:schemeClr val="tx1"/>
                </a:solidFill>
                <a:latin typeface="Verdana" pitchFamily="34" charset="0"/>
                <a:ea typeface="ＭＳ Ｐゴシック" pitchFamily="50" charset="-128"/>
              </a:defRPr>
            </a:lvl6pPr>
            <a:lvl7pPr marL="2971800" indent="-228600" eaLnBrk="0" fontAlgn="base" hangingPunct="0">
              <a:spcBef>
                <a:spcPct val="20000"/>
              </a:spcBef>
              <a:spcAft>
                <a:spcPct val="0"/>
              </a:spcAft>
              <a:buClr>
                <a:srgbClr val="6699FF"/>
              </a:buClr>
              <a:buSzPct val="80000"/>
              <a:buFont typeface="Wingdings" pitchFamily="2" charset="2"/>
              <a:buChar char="l"/>
              <a:defRPr kumimoji="1" sz="2000">
                <a:solidFill>
                  <a:schemeClr val="tx1"/>
                </a:solidFill>
                <a:latin typeface="Verdana" pitchFamily="34" charset="0"/>
                <a:ea typeface="ＭＳ Ｐゴシック" pitchFamily="50" charset="-128"/>
              </a:defRPr>
            </a:lvl7pPr>
            <a:lvl8pPr marL="3429000" indent="-228600" eaLnBrk="0" fontAlgn="base" hangingPunct="0">
              <a:spcBef>
                <a:spcPct val="20000"/>
              </a:spcBef>
              <a:spcAft>
                <a:spcPct val="0"/>
              </a:spcAft>
              <a:buClr>
                <a:srgbClr val="6699FF"/>
              </a:buClr>
              <a:buSzPct val="80000"/>
              <a:buFont typeface="Wingdings" pitchFamily="2" charset="2"/>
              <a:buChar char="l"/>
              <a:defRPr kumimoji="1" sz="2000">
                <a:solidFill>
                  <a:schemeClr val="tx1"/>
                </a:solidFill>
                <a:latin typeface="Verdana" pitchFamily="34" charset="0"/>
                <a:ea typeface="ＭＳ Ｐゴシック" pitchFamily="50" charset="-128"/>
              </a:defRPr>
            </a:lvl8pPr>
            <a:lvl9pPr marL="3886200" indent="-228600" eaLnBrk="0" fontAlgn="base" hangingPunct="0">
              <a:spcBef>
                <a:spcPct val="20000"/>
              </a:spcBef>
              <a:spcAft>
                <a:spcPct val="0"/>
              </a:spcAft>
              <a:buClr>
                <a:srgbClr val="6699FF"/>
              </a:buClr>
              <a:buSzPct val="80000"/>
              <a:buFont typeface="Wingdings" pitchFamily="2" charset="2"/>
              <a:buChar char="l"/>
              <a:defRPr kumimoji="1" sz="2000">
                <a:solidFill>
                  <a:schemeClr val="tx1"/>
                </a:solidFill>
                <a:latin typeface="Verdana" pitchFamily="34" charset="0"/>
                <a:ea typeface="ＭＳ Ｐゴシック" pitchFamily="50" charset="-128"/>
              </a:defRPr>
            </a:lvl9pPr>
          </a:lstStyle>
          <a:p>
            <a:pPr eaLnBrk="1" hangingPunct="1">
              <a:spcBef>
                <a:spcPct val="0"/>
              </a:spcBef>
              <a:buClrTx/>
              <a:buSzTx/>
              <a:buFontTx/>
              <a:buNone/>
            </a:pPr>
            <a:r>
              <a:rPr lang="en-US" altLang="ja-JP" sz="1200" dirty="0">
                <a:latin typeface="Arial" charset="0"/>
                <a:ea typeface="HG丸ｺﾞｼｯｸM-PRO" pitchFamily="50" charset="-128"/>
                <a:cs typeface="Arial" charset="0"/>
              </a:rPr>
              <a:t>IPCC AR5 WG1</a:t>
            </a:r>
            <a:r>
              <a:rPr lang="ja-JP" altLang="en-US" sz="1200" dirty="0">
                <a:latin typeface="Arial" charset="0"/>
                <a:ea typeface="HG丸ｺﾞｼｯｸM-PRO" pitchFamily="50" charset="-128"/>
                <a:cs typeface="Arial" charset="0"/>
              </a:rPr>
              <a:t>報告書「政策決定者向け要約」（気象庁訳）図 </a:t>
            </a:r>
            <a:r>
              <a:rPr lang="en-US" altLang="ja-JP" sz="1200" dirty="0">
                <a:latin typeface="Arial" charset="0"/>
                <a:ea typeface="HG丸ｺﾞｼｯｸM-PRO" pitchFamily="50" charset="-128"/>
                <a:cs typeface="Arial" charset="0"/>
              </a:rPr>
              <a:t>SPM.7</a:t>
            </a:r>
            <a:r>
              <a:rPr lang="ja-JP" altLang="en-US" sz="1200" dirty="0">
                <a:latin typeface="Arial" charset="0"/>
                <a:ea typeface="HG丸ｺﾞｼｯｸM-PRO" pitchFamily="50" charset="-128"/>
                <a:cs typeface="Arial" charset="0"/>
              </a:rPr>
              <a:t>より抜粋</a:t>
            </a:r>
            <a:endParaRPr lang="en-US" altLang="ja-JP" sz="1200" dirty="0">
              <a:latin typeface="Arial" charset="0"/>
              <a:ea typeface="HG丸ｺﾞｼｯｸM-PRO" pitchFamily="50" charset="-128"/>
              <a:cs typeface="Arial" charset="0"/>
            </a:endParaRPr>
          </a:p>
        </p:txBody>
      </p:sp>
      <p:sp>
        <p:nvSpPr>
          <p:cNvPr id="6" name="コンテンツ プレースホルダ 2"/>
          <p:cNvSpPr txBox="1">
            <a:spLocks/>
          </p:cNvSpPr>
          <p:nvPr/>
        </p:nvSpPr>
        <p:spPr>
          <a:xfrm>
            <a:off x="97747" y="908720"/>
            <a:ext cx="8948505" cy="1512168"/>
          </a:xfrm>
          <a:prstGeom prst="rect">
            <a:avLst/>
          </a:prstGeom>
          <a:ln w="9525">
            <a:solidFill>
              <a:schemeClr val="tx1"/>
            </a:solidFill>
          </a:ln>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p>
            <a:pPr marL="342900" lvl="0" indent="-342900">
              <a:spcBef>
                <a:spcPts val="600"/>
              </a:spcBef>
              <a:buFont typeface="Wingdings" panose="05000000000000000000" pitchFamily="2" charset="2"/>
              <a:buChar char="l"/>
              <a:defRPr/>
            </a:pPr>
            <a:r>
              <a:rPr lang="en-US" altLang="ja-JP" sz="2000" dirty="0">
                <a:solidFill>
                  <a:schemeClr val="tx1"/>
                </a:solidFill>
                <a:latin typeface="+mn-ea"/>
              </a:rPr>
              <a:t>21</a:t>
            </a:r>
            <a:r>
              <a:rPr lang="ja-JP" altLang="en-US" sz="2000" dirty="0">
                <a:solidFill>
                  <a:schemeClr val="tx1"/>
                </a:solidFill>
                <a:latin typeface="+mn-ea"/>
              </a:rPr>
              <a:t>世紀末の世界平均地上気温</a:t>
            </a:r>
            <a:r>
              <a:rPr lang="ja-JP" altLang="en-US" sz="2000" dirty="0">
                <a:latin typeface="+mn-ea"/>
              </a:rPr>
              <a:t>は、</a:t>
            </a:r>
            <a:r>
              <a:rPr lang="en-US" altLang="ja-JP" sz="2000" dirty="0">
                <a:latin typeface="+mn-ea"/>
              </a:rPr>
              <a:t>1986</a:t>
            </a:r>
            <a:r>
              <a:rPr lang="ja-JP" altLang="en-US" sz="2000" dirty="0">
                <a:latin typeface="+mn-ea"/>
              </a:rPr>
              <a:t>～</a:t>
            </a:r>
            <a:r>
              <a:rPr lang="en-US" altLang="ja-JP" sz="2000" dirty="0">
                <a:latin typeface="+mn-ea"/>
              </a:rPr>
              <a:t>2005</a:t>
            </a:r>
            <a:r>
              <a:rPr lang="ja-JP" altLang="en-US" sz="2000" dirty="0">
                <a:latin typeface="+mn-ea"/>
              </a:rPr>
              <a:t>年平均と比べて、</a:t>
            </a:r>
            <a:endParaRPr lang="en-US" altLang="ja-JP" sz="2000" dirty="0">
              <a:latin typeface="+mn-ea"/>
            </a:endParaRPr>
          </a:p>
          <a:p>
            <a:pPr lvl="0">
              <a:spcBef>
                <a:spcPts val="600"/>
              </a:spcBef>
              <a:defRPr/>
            </a:pPr>
            <a:r>
              <a:rPr lang="en-US" altLang="ja-JP" sz="2000" dirty="0">
                <a:solidFill>
                  <a:srgbClr val="0000FF"/>
                </a:solidFill>
                <a:latin typeface="+mn-ea"/>
              </a:rPr>
              <a:t>	</a:t>
            </a:r>
            <a:r>
              <a:rPr lang="ja-JP" altLang="en-US" sz="2000" dirty="0">
                <a:solidFill>
                  <a:srgbClr val="0000FF"/>
                </a:solidFill>
                <a:latin typeface="+mn-ea"/>
              </a:rPr>
              <a:t>厳しい温暖化対策を取った場合（</a:t>
            </a:r>
            <a:r>
              <a:rPr lang="en-US" altLang="ja-JP" sz="2000" dirty="0">
                <a:solidFill>
                  <a:srgbClr val="0000FF"/>
                </a:solidFill>
                <a:latin typeface="+mn-ea"/>
              </a:rPr>
              <a:t>RCP2.6</a:t>
            </a:r>
            <a:r>
              <a:rPr lang="ja-JP" altLang="en-US" sz="2000" dirty="0">
                <a:solidFill>
                  <a:srgbClr val="0000FF"/>
                </a:solidFill>
                <a:latin typeface="+mn-ea"/>
              </a:rPr>
              <a:t>シナリオ）：　</a:t>
            </a:r>
            <a:r>
              <a:rPr lang="en-US" altLang="ja-JP" sz="2000" dirty="0">
                <a:solidFill>
                  <a:srgbClr val="0000FF"/>
                </a:solidFill>
                <a:latin typeface="+mn-ea"/>
              </a:rPr>
              <a:t>0.3</a:t>
            </a:r>
            <a:r>
              <a:rPr lang="ja-JP" altLang="en-US" sz="2000" dirty="0">
                <a:solidFill>
                  <a:srgbClr val="0000FF"/>
                </a:solidFill>
                <a:latin typeface="+mn-ea"/>
              </a:rPr>
              <a:t>～</a:t>
            </a:r>
            <a:r>
              <a:rPr lang="en-US" altLang="ja-JP" sz="2000" dirty="0">
                <a:solidFill>
                  <a:srgbClr val="0000FF"/>
                </a:solidFill>
                <a:latin typeface="+mn-ea"/>
              </a:rPr>
              <a:t>1.7℃</a:t>
            </a:r>
            <a:r>
              <a:rPr lang="ja-JP" altLang="en-US" sz="2000" dirty="0">
                <a:solidFill>
                  <a:srgbClr val="0000FF"/>
                </a:solidFill>
                <a:latin typeface="+mn-ea"/>
              </a:rPr>
              <a:t>上昇</a:t>
            </a:r>
            <a:endParaRPr lang="en-US" altLang="ja-JP" sz="2000" dirty="0">
              <a:latin typeface="+mn-ea"/>
            </a:endParaRPr>
          </a:p>
          <a:p>
            <a:pPr lvl="0">
              <a:spcBef>
                <a:spcPts val="600"/>
              </a:spcBef>
              <a:defRPr/>
            </a:pPr>
            <a:r>
              <a:rPr lang="en-US" altLang="ja-JP" sz="2000" dirty="0">
                <a:solidFill>
                  <a:srgbClr val="FF0000"/>
                </a:solidFill>
                <a:latin typeface="+mn-ea"/>
              </a:rPr>
              <a:t>	</a:t>
            </a:r>
            <a:r>
              <a:rPr lang="ja-JP" altLang="en-US" sz="2000" dirty="0">
                <a:solidFill>
                  <a:srgbClr val="FF0000"/>
                </a:solidFill>
                <a:latin typeface="+mn-ea"/>
              </a:rPr>
              <a:t>現状の温暖化対策を続けた場合（</a:t>
            </a:r>
            <a:r>
              <a:rPr lang="en-US" altLang="ja-JP" sz="2000" dirty="0">
                <a:solidFill>
                  <a:srgbClr val="FF0000"/>
                </a:solidFill>
                <a:latin typeface="+mn-ea"/>
              </a:rPr>
              <a:t>RCP8.5</a:t>
            </a:r>
            <a:r>
              <a:rPr lang="ja-JP" altLang="en-US" sz="2000" dirty="0">
                <a:solidFill>
                  <a:srgbClr val="FF0000"/>
                </a:solidFill>
                <a:latin typeface="+mn-ea"/>
              </a:rPr>
              <a:t>シナリオ）：　</a:t>
            </a:r>
            <a:r>
              <a:rPr lang="en-US" altLang="ja-JP" sz="2000" dirty="0">
                <a:solidFill>
                  <a:srgbClr val="FF0000"/>
                </a:solidFill>
                <a:latin typeface="+mn-ea"/>
              </a:rPr>
              <a:t>2.6</a:t>
            </a:r>
            <a:r>
              <a:rPr lang="ja-JP" altLang="en-US" sz="2000" dirty="0">
                <a:solidFill>
                  <a:srgbClr val="FF0000"/>
                </a:solidFill>
                <a:latin typeface="+mn-ea"/>
              </a:rPr>
              <a:t>～</a:t>
            </a:r>
            <a:r>
              <a:rPr lang="en-US" altLang="ja-JP" sz="2000" dirty="0">
                <a:solidFill>
                  <a:srgbClr val="FF0000"/>
                </a:solidFill>
                <a:latin typeface="+mn-ea"/>
              </a:rPr>
              <a:t>4.8℃</a:t>
            </a:r>
            <a:r>
              <a:rPr lang="ja-JP" altLang="en-US" sz="2000" dirty="0">
                <a:solidFill>
                  <a:srgbClr val="FF0000"/>
                </a:solidFill>
                <a:latin typeface="+mn-ea"/>
              </a:rPr>
              <a:t>上昇</a:t>
            </a:r>
            <a:endParaRPr lang="en-US" altLang="ja-JP" sz="2000" dirty="0">
              <a:latin typeface="+mn-ea"/>
            </a:endParaRPr>
          </a:p>
          <a:p>
            <a:pPr lvl="0" algn="r">
              <a:defRPr/>
            </a:pPr>
            <a:r>
              <a:rPr lang="ja-JP" altLang="en-US" sz="1600" dirty="0">
                <a:solidFill>
                  <a:prstClr val="black"/>
                </a:solidFill>
                <a:latin typeface="ＭＳ Ｐゴシック"/>
              </a:rPr>
              <a:t>＜</a:t>
            </a:r>
            <a:r>
              <a:rPr lang="en-US" altLang="ja-JP" sz="1600" dirty="0">
                <a:solidFill>
                  <a:prstClr val="black"/>
                </a:solidFill>
                <a:latin typeface="ＭＳ Ｐゴシック"/>
              </a:rPr>
              <a:t>IPCC</a:t>
            </a:r>
            <a:r>
              <a:rPr lang="ja-JP" altLang="en-US" sz="1600" dirty="0">
                <a:solidFill>
                  <a:prstClr val="black"/>
                </a:solidFill>
                <a:latin typeface="ＭＳ Ｐゴシック"/>
              </a:rPr>
              <a:t>第</a:t>
            </a:r>
            <a:r>
              <a:rPr lang="en-US" altLang="ja-JP" sz="1600" dirty="0">
                <a:solidFill>
                  <a:prstClr val="black"/>
                </a:solidFill>
                <a:latin typeface="ＭＳ Ｐゴシック"/>
              </a:rPr>
              <a:t>5</a:t>
            </a:r>
            <a:r>
              <a:rPr lang="ja-JP" altLang="en-US" sz="1600" dirty="0">
                <a:solidFill>
                  <a:prstClr val="black"/>
                </a:solidFill>
                <a:latin typeface="ＭＳ Ｐゴシック"/>
              </a:rPr>
              <a:t>次評価報告書＞</a:t>
            </a:r>
          </a:p>
        </p:txBody>
      </p:sp>
      <p:sp>
        <p:nvSpPr>
          <p:cNvPr id="8" name="テキスト ボックス 7"/>
          <p:cNvSpPr txBox="1"/>
          <p:nvPr/>
        </p:nvSpPr>
        <p:spPr>
          <a:xfrm>
            <a:off x="2051720" y="5863438"/>
            <a:ext cx="4392488" cy="523220"/>
          </a:xfrm>
          <a:prstGeom prst="rect">
            <a:avLst/>
          </a:prstGeom>
          <a:solidFill>
            <a:schemeClr val="bg2">
              <a:lumMod val="90000"/>
            </a:schemeClr>
          </a:solidFill>
        </p:spPr>
        <p:txBody>
          <a:bodyPr wrap="square" rtlCol="0">
            <a:spAutoFit/>
          </a:bodyPr>
          <a:lstStyle/>
          <a:p>
            <a:pPr>
              <a:spcBef>
                <a:spcPts val="600"/>
              </a:spcBef>
            </a:pPr>
            <a:r>
              <a:rPr lang="ja-JP" altLang="en-US" sz="1400" dirty="0">
                <a:latin typeface="+mn-ea"/>
              </a:rPr>
              <a:t>複数のモデルによりシミュレーションされた時系列。基準は</a:t>
            </a:r>
            <a:r>
              <a:rPr lang="en-US" altLang="ja-JP" sz="1400" dirty="0">
                <a:latin typeface="+mn-ea"/>
              </a:rPr>
              <a:t>1986</a:t>
            </a:r>
            <a:r>
              <a:rPr lang="ja-JP" altLang="en-US" sz="1400" dirty="0">
                <a:latin typeface="+mn-ea"/>
              </a:rPr>
              <a:t>～</a:t>
            </a:r>
            <a:r>
              <a:rPr lang="en-US" altLang="ja-JP" sz="1400" dirty="0">
                <a:latin typeface="+mn-ea"/>
              </a:rPr>
              <a:t>2005</a:t>
            </a:r>
            <a:r>
              <a:rPr lang="ja-JP" altLang="en-US" sz="1400" dirty="0">
                <a:latin typeface="+mn-ea"/>
              </a:rPr>
              <a:t>年平均。</a:t>
            </a:r>
            <a:endParaRPr kumimoji="1" lang="ja-JP" altLang="en-US" sz="1400" dirty="0">
              <a:latin typeface="+mn-ea"/>
            </a:endParaRPr>
          </a:p>
        </p:txBody>
      </p:sp>
    </p:spTree>
    <p:extLst>
      <p:ext uri="{BB962C8B-B14F-4D97-AF65-F5344CB8AC3E}">
        <p14:creationId xmlns:p14="http://schemas.microsoft.com/office/powerpoint/2010/main" val="26386975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065" y="1889575"/>
            <a:ext cx="2060397" cy="2909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スライド番号プレースホルダー 1"/>
          <p:cNvSpPr>
            <a:spLocks noGrp="1"/>
          </p:cNvSpPr>
          <p:nvPr>
            <p:ph type="sldNum" sz="quarter" idx="12"/>
          </p:nvPr>
        </p:nvSpPr>
        <p:spPr>
          <a:xfrm>
            <a:off x="7010400" y="6503332"/>
            <a:ext cx="2133600" cy="365125"/>
          </a:xfrm>
        </p:spPr>
        <p:txBody>
          <a:bodyPr/>
          <a:lstStyle/>
          <a:p>
            <a:fld id="{882F7CE5-754A-46BA-925F-2752EC69DA53}" type="slidenum">
              <a:rPr kumimoji="1" lang="ja-JP" altLang="en-US" sz="1600" smtClean="0"/>
              <a:pPr/>
              <a:t>26</a:t>
            </a:fld>
            <a:endParaRPr kumimoji="1" lang="ja-JP" altLang="en-US" sz="1600" dirty="0"/>
          </a:p>
        </p:txBody>
      </p:sp>
      <p:sp>
        <p:nvSpPr>
          <p:cNvPr id="4" name="正方形/長方形 3"/>
          <p:cNvSpPr/>
          <p:nvPr/>
        </p:nvSpPr>
        <p:spPr>
          <a:xfrm>
            <a:off x="110566" y="980728"/>
            <a:ext cx="8928992" cy="828092"/>
          </a:xfrm>
          <a:prstGeom prst="rect">
            <a:avLst/>
          </a:prstGeom>
          <a:ln>
            <a:solidFill>
              <a:schemeClr val="tx1"/>
            </a:solidFill>
          </a:ln>
        </p:spPr>
        <p:txBody>
          <a:bodyPr wrap="square">
            <a:noAutofit/>
          </a:bodyPr>
          <a:lstStyle/>
          <a:p>
            <a:pPr marL="285750" indent="-285750">
              <a:spcAft>
                <a:spcPts val="900"/>
              </a:spcAft>
              <a:buFont typeface="Wingdings" panose="05000000000000000000" pitchFamily="2" charset="2"/>
              <a:buChar char="l"/>
            </a:pPr>
            <a:r>
              <a:rPr lang="ja-JP" altLang="en-US" sz="2000" dirty="0">
                <a:latin typeface="+mn-ea"/>
              </a:rPr>
              <a:t>平成２９年３月公表。</a:t>
            </a:r>
            <a:r>
              <a:rPr lang="ja-JP" altLang="en-US" sz="2000" dirty="0">
                <a:solidFill>
                  <a:srgbClr val="FF0000"/>
                </a:solidFill>
                <a:latin typeface="+mn-ea"/>
              </a:rPr>
              <a:t>最も高程度の温室効果ガス排出が続く（</a:t>
            </a:r>
            <a:r>
              <a:rPr lang="en-US" altLang="ja-JP" sz="2000" dirty="0">
                <a:solidFill>
                  <a:srgbClr val="FF0000"/>
                </a:solidFill>
                <a:latin typeface="+mn-ea"/>
              </a:rPr>
              <a:t>RCP8.5</a:t>
            </a:r>
            <a:r>
              <a:rPr lang="ja-JP" altLang="en-US" sz="2000" dirty="0">
                <a:solidFill>
                  <a:srgbClr val="FF0000"/>
                </a:solidFill>
                <a:latin typeface="+mn-ea"/>
              </a:rPr>
              <a:t>シナリオ）と想定した場合</a:t>
            </a:r>
            <a:r>
              <a:rPr lang="ja-JP" altLang="en-US" sz="2000" dirty="0">
                <a:latin typeface="+mn-ea"/>
              </a:rPr>
              <a:t>における、</a:t>
            </a:r>
            <a:r>
              <a:rPr lang="en-US" altLang="ja-JP" sz="2000" dirty="0">
                <a:latin typeface="+mn-ea"/>
              </a:rPr>
              <a:t>21</a:t>
            </a:r>
            <a:r>
              <a:rPr lang="ja-JP" altLang="en-US" sz="2000" dirty="0">
                <a:latin typeface="+mn-ea"/>
              </a:rPr>
              <a:t>世紀末の日本の気候予測。</a:t>
            </a:r>
            <a:endParaRPr lang="en-US" altLang="ja-JP" sz="2000" dirty="0">
              <a:latin typeface="+mn-ea"/>
            </a:endParaRPr>
          </a:p>
        </p:txBody>
      </p:sp>
      <p:sp>
        <p:nvSpPr>
          <p:cNvPr id="6" name="正方形/長方形 5"/>
          <p:cNvSpPr/>
          <p:nvPr/>
        </p:nvSpPr>
        <p:spPr>
          <a:xfrm>
            <a:off x="2163458" y="6581649"/>
            <a:ext cx="5742384" cy="276999"/>
          </a:xfrm>
          <a:prstGeom prst="rect">
            <a:avLst/>
          </a:prstGeom>
        </p:spPr>
        <p:txBody>
          <a:bodyPr wrap="square">
            <a:spAutoFit/>
          </a:bodyPr>
          <a:lstStyle/>
          <a:p>
            <a:r>
              <a:rPr lang="ja-JP" altLang="en-US" sz="1200" dirty="0"/>
              <a:t>「地球温暖化予測情報第</a:t>
            </a:r>
            <a:r>
              <a:rPr lang="en-US" altLang="ja-JP" sz="1200" dirty="0"/>
              <a:t>9</a:t>
            </a:r>
            <a:r>
              <a:rPr lang="ja-JP" altLang="en-US" sz="1200" dirty="0"/>
              <a:t>巻」　</a:t>
            </a:r>
            <a:r>
              <a:rPr lang="en-US" altLang="ja-JP" sz="1200" dirty="0"/>
              <a:t>http://www.data.jma.go.jp/cpdinfo/GWP/index.html</a:t>
            </a:r>
            <a:endParaRPr lang="ja-JP" altLang="en-US" sz="1200" dirty="0"/>
          </a:p>
        </p:txBody>
      </p:sp>
      <p:grpSp>
        <p:nvGrpSpPr>
          <p:cNvPr id="15" name="グループ化 14"/>
          <p:cNvGrpSpPr/>
          <p:nvPr/>
        </p:nvGrpSpPr>
        <p:grpSpPr>
          <a:xfrm>
            <a:off x="4524940" y="2395973"/>
            <a:ext cx="4572764" cy="3099110"/>
            <a:chOff x="5553075" y="3830573"/>
            <a:chExt cx="4250816" cy="2913126"/>
          </a:xfrm>
        </p:grpSpPr>
        <p:pic>
          <p:nvPicPr>
            <p:cNvPr id="7" name="Picture 2" descr="\\Jz201511\kyoyu\気候情報課\情報係\地球温暖化\予測情報\第９巻\執筆\説明資料\二酸化炭素排出量a.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78108" y="4291706"/>
              <a:ext cx="3859296" cy="2363819"/>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p:cNvSpPr txBox="1"/>
            <p:nvPr/>
          </p:nvSpPr>
          <p:spPr>
            <a:xfrm>
              <a:off x="5578108" y="3876739"/>
              <a:ext cx="4108817" cy="369332"/>
            </a:xfrm>
            <a:prstGeom prst="rect">
              <a:avLst/>
            </a:prstGeom>
            <a:noFill/>
          </p:spPr>
          <p:txBody>
            <a:bodyPr wrap="none" rtlCol="0">
              <a:spAutoFit/>
            </a:bodyPr>
            <a:lstStyle/>
            <a:p>
              <a:r>
                <a:rPr lang="ja-JP" altLang="en-US" b="1" u="sng" dirty="0">
                  <a:solidFill>
                    <a:srgbClr val="4D4D4D"/>
                  </a:solidFill>
                  <a:ea typeface="メイリオ"/>
                </a:rPr>
                <a:t>予測計算に用いた温室効果ガス排出量</a:t>
              </a:r>
            </a:p>
          </p:txBody>
        </p:sp>
        <p:sp>
          <p:nvSpPr>
            <p:cNvPr id="9" name="正方形/長方形 8"/>
            <p:cNvSpPr/>
            <p:nvPr/>
          </p:nvSpPr>
          <p:spPr>
            <a:xfrm>
              <a:off x="8085146" y="4300335"/>
              <a:ext cx="1718745" cy="231445"/>
            </a:xfrm>
            <a:prstGeom prst="rect">
              <a:avLst/>
            </a:prstGeom>
            <a:solidFill>
              <a:srgbClr val="FF0000"/>
            </a:solidFill>
            <a:ln w="19050">
              <a:noFill/>
            </a:ln>
          </p:spPr>
          <p:txBody>
            <a:bodyPr wrap="square">
              <a:spAutoFit/>
            </a:bodyPr>
            <a:lstStyle/>
            <a:p>
              <a:pPr algn="ctr"/>
              <a:r>
                <a:rPr lang="ja-JP" altLang="en-US" sz="1000" b="1" dirty="0">
                  <a:solidFill>
                    <a:schemeClr val="bg1"/>
                  </a:solidFill>
                  <a:latin typeface="メイリオ"/>
                  <a:ea typeface="メイリオ"/>
                </a:rPr>
                <a:t>第９巻：高いレベルの排出</a:t>
              </a:r>
              <a:endParaRPr lang="en-US" altLang="ja-JP" sz="1000" b="1" dirty="0">
                <a:solidFill>
                  <a:schemeClr val="bg1"/>
                </a:solidFill>
                <a:latin typeface="メイリオ"/>
                <a:ea typeface="メイリオ"/>
              </a:endParaRPr>
            </a:p>
          </p:txBody>
        </p:sp>
        <p:sp>
          <p:nvSpPr>
            <p:cNvPr id="10" name="正方形/長方形 9"/>
            <p:cNvSpPr/>
            <p:nvPr/>
          </p:nvSpPr>
          <p:spPr>
            <a:xfrm>
              <a:off x="8052085" y="4997527"/>
              <a:ext cx="1538030" cy="246221"/>
            </a:xfrm>
            <a:prstGeom prst="rect">
              <a:avLst/>
            </a:prstGeom>
            <a:ln w="19050">
              <a:noFill/>
            </a:ln>
          </p:spPr>
          <p:txBody>
            <a:bodyPr wrap="square">
              <a:spAutoFit/>
            </a:bodyPr>
            <a:lstStyle/>
            <a:p>
              <a:r>
                <a:rPr lang="ja-JP" altLang="en-US" sz="1000" b="1" dirty="0">
                  <a:solidFill>
                    <a:srgbClr val="FF9900"/>
                  </a:solidFill>
                  <a:latin typeface="メイリオ"/>
                  <a:ea typeface="メイリオ"/>
                </a:rPr>
                <a:t>第８巻：中程度の排出</a:t>
              </a:r>
              <a:endParaRPr lang="en-US" altLang="ja-JP" sz="1000" b="1" dirty="0">
                <a:solidFill>
                  <a:srgbClr val="FF9900"/>
                </a:solidFill>
                <a:latin typeface="メイリオ"/>
                <a:ea typeface="メイリオ"/>
              </a:endParaRPr>
            </a:p>
          </p:txBody>
        </p:sp>
        <p:sp>
          <p:nvSpPr>
            <p:cNvPr id="11" name="正方形/長方形 10"/>
            <p:cNvSpPr/>
            <p:nvPr/>
          </p:nvSpPr>
          <p:spPr>
            <a:xfrm>
              <a:off x="8052085" y="6111709"/>
              <a:ext cx="1751805" cy="231445"/>
            </a:xfrm>
            <a:prstGeom prst="rect">
              <a:avLst/>
            </a:prstGeom>
            <a:noFill/>
            <a:ln w="19050">
              <a:noFill/>
            </a:ln>
          </p:spPr>
          <p:txBody>
            <a:bodyPr wrap="square">
              <a:spAutoFit/>
            </a:bodyPr>
            <a:lstStyle/>
            <a:p>
              <a:pPr algn="ctr"/>
              <a:r>
                <a:rPr lang="en-US" altLang="ja-JP" sz="1000" b="1" dirty="0">
                  <a:solidFill>
                    <a:srgbClr val="0000FF"/>
                  </a:solidFill>
                  <a:latin typeface="メイリオ"/>
                  <a:ea typeface="メイリオ"/>
                </a:rPr>
                <a:t>RCP2.6</a:t>
              </a:r>
              <a:r>
                <a:rPr lang="ja-JP" altLang="en-US" sz="1000" b="1" dirty="0">
                  <a:solidFill>
                    <a:srgbClr val="0000FF"/>
                  </a:solidFill>
                  <a:latin typeface="メイリオ"/>
                  <a:ea typeface="メイリオ"/>
                </a:rPr>
                <a:t>「２℃目標」に相当</a:t>
              </a:r>
              <a:endParaRPr lang="en-US" altLang="ja-JP" sz="1000" b="1" dirty="0">
                <a:solidFill>
                  <a:srgbClr val="0000FF"/>
                </a:solidFill>
                <a:latin typeface="メイリオ"/>
                <a:ea typeface="メイリオ"/>
              </a:endParaRPr>
            </a:p>
          </p:txBody>
        </p:sp>
        <p:cxnSp>
          <p:nvCxnSpPr>
            <p:cNvPr id="12" name="直線矢印コネクタ 11"/>
            <p:cNvCxnSpPr/>
            <p:nvPr/>
          </p:nvCxnSpPr>
          <p:spPr>
            <a:xfrm>
              <a:off x="9092633" y="5142541"/>
              <a:ext cx="144746" cy="202415"/>
            </a:xfrm>
            <a:prstGeom prst="straightConnector1">
              <a:avLst/>
            </a:prstGeom>
            <a:noFill/>
            <a:ln w="25400" cap="flat" cmpd="sng" algn="ctr">
              <a:solidFill>
                <a:srgbClr val="FFC000"/>
              </a:solidFill>
              <a:prstDash val="sysDash"/>
              <a:tailEnd type="arrow"/>
            </a:ln>
            <a:effectLst/>
          </p:spPr>
        </p:cxnSp>
        <p:cxnSp>
          <p:nvCxnSpPr>
            <p:cNvPr id="13" name="直線矢印コネクタ 12"/>
            <p:cNvCxnSpPr/>
            <p:nvPr/>
          </p:nvCxnSpPr>
          <p:spPr>
            <a:xfrm>
              <a:off x="9082501" y="4480595"/>
              <a:ext cx="144746" cy="202415"/>
            </a:xfrm>
            <a:prstGeom prst="straightConnector1">
              <a:avLst/>
            </a:prstGeom>
            <a:noFill/>
            <a:ln w="25400" cap="flat" cmpd="sng" algn="ctr">
              <a:solidFill>
                <a:srgbClr val="FF0000"/>
              </a:solidFill>
              <a:prstDash val="sysDash"/>
              <a:tailEnd type="arrow"/>
            </a:ln>
            <a:effectLst/>
          </p:spPr>
        </p:cxnSp>
        <p:sp>
          <p:nvSpPr>
            <p:cNvPr id="14" name="正方形/長方形 13"/>
            <p:cNvSpPr/>
            <p:nvPr/>
          </p:nvSpPr>
          <p:spPr>
            <a:xfrm>
              <a:off x="5553075" y="3830573"/>
              <a:ext cx="4250816" cy="2913126"/>
            </a:xfrm>
            <a:prstGeom prst="rect">
              <a:avLst/>
            </a:prstGeom>
            <a:noFill/>
            <a:ln w="127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Calibri"/>
                <a:ea typeface="メイリオ"/>
                <a:cs typeface="+mn-cs"/>
              </a:endParaRPr>
            </a:p>
          </p:txBody>
        </p:sp>
      </p:grpSp>
      <p:sp>
        <p:nvSpPr>
          <p:cNvPr id="17" name="タイトル 1"/>
          <p:cNvSpPr txBox="1">
            <a:spLocks/>
          </p:cNvSpPr>
          <p:nvPr/>
        </p:nvSpPr>
        <p:spPr>
          <a:xfrm>
            <a:off x="0" y="1"/>
            <a:ext cx="9144000" cy="692695"/>
          </a:xfrm>
          <a:prstGeom prst="rect">
            <a:avLst/>
          </a:prstGeom>
          <a:solidFill>
            <a:srgbClr val="000099"/>
          </a:solidFill>
        </p:spPr>
        <p:txBody>
          <a:bodyPr tIns="46800" anchor="ctr" anchorCtr="0"/>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3200" dirty="0">
                <a:solidFill>
                  <a:schemeClr val="bg1"/>
                </a:solidFill>
                <a:latin typeface="+mj-ea"/>
                <a:cs typeface="メイリオ" pitchFamily="50" charset="-128"/>
              </a:rPr>
              <a:t>気象庁「地球温暖化予測情報第９巻」</a:t>
            </a:r>
            <a:endParaRPr lang="ja-JP" altLang="en-US" sz="2000" dirty="0">
              <a:solidFill>
                <a:schemeClr val="bg1"/>
              </a:solidFill>
              <a:latin typeface="+mj-ea"/>
              <a:cs typeface="メイリオ" pitchFamily="50" charset="-128"/>
            </a:endParaRPr>
          </a:p>
        </p:txBody>
      </p:sp>
      <p:pic>
        <p:nvPicPr>
          <p:cNvPr id="5" name="図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568" y="4007040"/>
            <a:ext cx="3722484" cy="2518304"/>
          </a:xfrm>
          <a:prstGeom prst="rect">
            <a:avLst/>
          </a:prstGeom>
        </p:spPr>
      </p:pic>
    </p:spTree>
    <p:extLst>
      <p:ext uri="{BB962C8B-B14F-4D97-AF65-F5344CB8AC3E}">
        <p14:creationId xmlns:p14="http://schemas.microsoft.com/office/powerpoint/2010/main" val="21556462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583" y="1970881"/>
            <a:ext cx="5715000" cy="3751858"/>
          </a:xfrm>
          <a:prstGeom prst="rect">
            <a:avLst/>
          </a:prstGeom>
        </p:spPr>
      </p:pic>
      <p:sp>
        <p:nvSpPr>
          <p:cNvPr id="2" name="AutoShape 209"/>
          <p:cNvSpPr>
            <a:spLocks noChangeArrowheads="1"/>
          </p:cNvSpPr>
          <p:nvPr/>
        </p:nvSpPr>
        <p:spPr bwMode="auto">
          <a:xfrm>
            <a:off x="0" y="0"/>
            <a:ext cx="9144000" cy="692696"/>
          </a:xfrm>
          <a:prstGeom prst="roundRect">
            <a:avLst>
              <a:gd name="adj" fmla="val 0"/>
            </a:avLst>
          </a:prstGeom>
          <a:solidFill>
            <a:srgbClr val="000099"/>
          </a:solidFill>
          <a:ln w="9525">
            <a:noFill/>
            <a:round/>
            <a:headEnd/>
            <a:tailEnd/>
          </a:ln>
        </p:spPr>
        <p:txBody>
          <a:bodyPr wrap="square" anchor="ctr">
            <a:noAutofit/>
          </a:bodyPr>
          <a:lstStyle/>
          <a:p>
            <a:pPr algn="ctr">
              <a:spcBef>
                <a:spcPct val="50000"/>
              </a:spcBef>
              <a:defRPr/>
            </a:pPr>
            <a:r>
              <a:rPr lang="ja-JP" altLang="en-US" sz="3200" dirty="0">
                <a:solidFill>
                  <a:schemeClr val="bg1"/>
                </a:solidFill>
                <a:latin typeface="Arial" charset="0"/>
              </a:rPr>
              <a:t>全国の年平均気温（将来）</a:t>
            </a:r>
          </a:p>
        </p:txBody>
      </p:sp>
      <p:sp>
        <p:nvSpPr>
          <p:cNvPr id="14" name="正方形/長方形 13"/>
          <p:cNvSpPr/>
          <p:nvPr/>
        </p:nvSpPr>
        <p:spPr>
          <a:xfrm>
            <a:off x="107504" y="997381"/>
            <a:ext cx="8953968" cy="504056"/>
          </a:xfrm>
          <a:prstGeom prst="rect">
            <a:avLst/>
          </a:prstGeom>
          <a:noFill/>
          <a:ln w="9525" cmpd="sng">
            <a:solidFill>
              <a:schemeClr val="tx1"/>
            </a:solidFill>
          </a:ln>
          <a:effectLst/>
        </p:spPr>
        <p:style>
          <a:lnRef idx="2">
            <a:schemeClr val="accent6">
              <a:shade val="50000"/>
            </a:schemeClr>
          </a:lnRef>
          <a:fillRef idx="1">
            <a:schemeClr val="accent6"/>
          </a:fillRef>
          <a:effectRef idx="0">
            <a:schemeClr val="accent6"/>
          </a:effectRef>
          <a:fontRef idx="minor">
            <a:schemeClr val="lt1"/>
          </a:fontRef>
        </p:style>
        <p:txBody>
          <a:bodyPr lIns="72000" tIns="72000" rIns="72000" bIns="72000" rtlCol="0" anchor="t"/>
          <a:lstStyle/>
          <a:p>
            <a:pPr marL="376238" indent="-285750" algn="just">
              <a:spcAft>
                <a:spcPts val="900"/>
              </a:spcAft>
              <a:buFont typeface="Wingdings" panose="05000000000000000000" pitchFamily="2" charset="2"/>
              <a:buChar char="l"/>
            </a:pPr>
            <a:r>
              <a:rPr lang="ja-JP" altLang="en-US" sz="2000" dirty="0">
                <a:solidFill>
                  <a:schemeClr val="tx1"/>
                </a:solidFill>
                <a:latin typeface="+mn-ea"/>
              </a:rPr>
              <a:t>年平均気温は、</a:t>
            </a:r>
            <a:r>
              <a:rPr lang="ja-JP" altLang="en-US" sz="2000" dirty="0">
                <a:solidFill>
                  <a:srgbClr val="FF0000"/>
                </a:solidFill>
                <a:latin typeface="+mn-ea"/>
              </a:rPr>
              <a:t>全国平均で約</a:t>
            </a:r>
            <a:r>
              <a:rPr lang="en-US" altLang="ja-JP" sz="2000" dirty="0">
                <a:solidFill>
                  <a:srgbClr val="FF0000"/>
                </a:solidFill>
                <a:latin typeface="+mn-ea"/>
              </a:rPr>
              <a:t>4.5</a:t>
            </a:r>
            <a:r>
              <a:rPr lang="ja-JP" altLang="en-US" sz="2000" dirty="0">
                <a:solidFill>
                  <a:srgbClr val="FF0000"/>
                </a:solidFill>
                <a:latin typeface="+mn-ea"/>
              </a:rPr>
              <a:t>℃上昇</a:t>
            </a:r>
            <a:r>
              <a:rPr lang="ja-JP" altLang="en-US" sz="2000" dirty="0">
                <a:solidFill>
                  <a:schemeClr val="tx1"/>
                </a:solidFill>
                <a:latin typeface="+mn-ea"/>
              </a:rPr>
              <a:t>。　← 世界平均上昇量よりも大きい</a:t>
            </a:r>
            <a:endParaRPr lang="en-US" altLang="ja-JP" sz="2000" dirty="0">
              <a:solidFill>
                <a:schemeClr val="tx1"/>
              </a:solidFill>
              <a:latin typeface="+mn-ea"/>
            </a:endParaRPr>
          </a:p>
        </p:txBody>
      </p:sp>
      <p:pic>
        <p:nvPicPr>
          <p:cNvPr id="15" name="図 14"/>
          <p:cNvPicPr>
            <a:picLocks/>
          </p:cNvPicPr>
          <p:nvPr/>
        </p:nvPicPr>
        <p:blipFill rotWithShape="1">
          <a:blip r:embed="rId3">
            <a:extLst>
              <a:ext uri="{28A0092B-C50C-407E-A947-70E740481C1C}">
                <a14:useLocalDpi xmlns:a14="http://schemas.microsoft.com/office/drawing/2010/main" val="0"/>
              </a:ext>
            </a:extLst>
          </a:blip>
          <a:srcRect t="25035"/>
          <a:stretch/>
        </p:blipFill>
        <p:spPr>
          <a:xfrm>
            <a:off x="7884368" y="2924944"/>
            <a:ext cx="729561" cy="2844584"/>
          </a:xfrm>
          <a:prstGeom prst="rect">
            <a:avLst/>
          </a:prstGeom>
        </p:spPr>
      </p:pic>
      <p:pic>
        <p:nvPicPr>
          <p:cNvPr id="16" name="図 15"/>
          <p:cNvPicPr>
            <a:picLocks/>
          </p:cNvPicPr>
          <p:nvPr/>
        </p:nvPicPr>
        <p:blipFill>
          <a:blip r:embed="rId4">
            <a:extLst>
              <a:ext uri="{28A0092B-C50C-407E-A947-70E740481C1C}">
                <a14:useLocalDpi xmlns:a14="http://schemas.microsoft.com/office/drawing/2010/main" val="0"/>
              </a:ext>
            </a:extLst>
          </a:blip>
          <a:stretch>
            <a:fillRect/>
          </a:stretch>
        </p:blipFill>
        <p:spPr>
          <a:xfrm>
            <a:off x="6300192" y="2348880"/>
            <a:ext cx="1425242" cy="3770456"/>
          </a:xfrm>
          <a:prstGeom prst="rect">
            <a:avLst/>
          </a:prstGeom>
        </p:spPr>
      </p:pic>
      <p:sp>
        <p:nvSpPr>
          <p:cNvPr id="18" name="テキスト ボックス 17"/>
          <p:cNvSpPr txBox="1"/>
          <p:nvPr/>
        </p:nvSpPr>
        <p:spPr>
          <a:xfrm>
            <a:off x="7740352" y="2636912"/>
            <a:ext cx="992579" cy="307777"/>
          </a:xfrm>
          <a:prstGeom prst="rect">
            <a:avLst/>
          </a:prstGeom>
          <a:noFill/>
        </p:spPr>
        <p:txBody>
          <a:bodyPr wrap="none" rtlCol="0">
            <a:spAutoFit/>
          </a:bodyPr>
          <a:lstStyle/>
          <a:p>
            <a:r>
              <a:rPr kumimoji="1" lang="ja-JP" altLang="en-US" sz="1400" dirty="0"/>
              <a:t>（単位：℃）</a:t>
            </a:r>
          </a:p>
        </p:txBody>
      </p:sp>
      <p:sp>
        <p:nvSpPr>
          <p:cNvPr id="20" name="テキスト ボックス 19"/>
          <p:cNvSpPr txBox="1"/>
          <p:nvPr/>
        </p:nvSpPr>
        <p:spPr>
          <a:xfrm>
            <a:off x="251520" y="1954325"/>
            <a:ext cx="827584" cy="261610"/>
          </a:xfrm>
          <a:prstGeom prst="rect">
            <a:avLst/>
          </a:prstGeom>
          <a:noFill/>
        </p:spPr>
        <p:txBody>
          <a:bodyPr wrap="square" rtlCol="0">
            <a:spAutoFit/>
          </a:bodyPr>
          <a:lstStyle/>
          <a:p>
            <a:r>
              <a:rPr kumimoji="1" lang="ja-JP" altLang="en-US" sz="1100" dirty="0"/>
              <a:t>（単位：℃）</a:t>
            </a:r>
          </a:p>
        </p:txBody>
      </p:sp>
      <p:sp>
        <p:nvSpPr>
          <p:cNvPr id="3" name="スライド番号プレースホルダー 2"/>
          <p:cNvSpPr>
            <a:spLocks noGrp="1"/>
          </p:cNvSpPr>
          <p:nvPr>
            <p:ph type="sldNum" sz="quarter" idx="12"/>
          </p:nvPr>
        </p:nvSpPr>
        <p:spPr>
          <a:xfrm>
            <a:off x="7027476" y="6497154"/>
            <a:ext cx="2133600" cy="365125"/>
          </a:xfrm>
        </p:spPr>
        <p:txBody>
          <a:bodyPr/>
          <a:lstStyle/>
          <a:p>
            <a:fld id="{882F7CE5-754A-46BA-925F-2752EC69DA53}" type="slidenum">
              <a:rPr kumimoji="1" lang="ja-JP" altLang="en-US" sz="1600" smtClean="0"/>
              <a:pPr/>
              <a:t>27</a:t>
            </a:fld>
            <a:endParaRPr kumimoji="1" lang="ja-JP" altLang="en-US" sz="1600" dirty="0"/>
          </a:p>
        </p:txBody>
      </p:sp>
      <p:sp>
        <p:nvSpPr>
          <p:cNvPr id="11" name="テキスト ボックス 10"/>
          <p:cNvSpPr txBox="1"/>
          <p:nvPr/>
        </p:nvSpPr>
        <p:spPr>
          <a:xfrm>
            <a:off x="5940152" y="2041103"/>
            <a:ext cx="2039378" cy="307777"/>
          </a:xfrm>
          <a:prstGeom prst="rect">
            <a:avLst/>
          </a:prstGeom>
          <a:solidFill>
            <a:schemeClr val="accent3">
              <a:lumMod val="50000"/>
            </a:schemeClr>
          </a:solidFill>
        </p:spPr>
        <p:txBody>
          <a:bodyPr wrap="square" rtlCol="0">
            <a:spAutoFit/>
          </a:bodyPr>
          <a:lstStyle/>
          <a:p>
            <a:pPr algn="ctr"/>
            <a:r>
              <a:rPr kumimoji="1" lang="ja-JP" altLang="en-US" sz="1400" dirty="0">
                <a:solidFill>
                  <a:schemeClr val="bg1"/>
                </a:solidFill>
              </a:rPr>
              <a:t>年平均気温の将来変化</a:t>
            </a:r>
          </a:p>
        </p:txBody>
      </p:sp>
      <p:sp>
        <p:nvSpPr>
          <p:cNvPr id="19" name="コンテンツ プレースホルダー 4"/>
          <p:cNvSpPr txBox="1">
            <a:spLocks/>
          </p:cNvSpPr>
          <p:nvPr/>
        </p:nvSpPr>
        <p:spPr>
          <a:xfrm>
            <a:off x="6292403" y="6223537"/>
            <a:ext cx="1923313" cy="624677"/>
          </a:xfrm>
          <a:prstGeom prst="rect">
            <a:avLst/>
          </a:prstGeom>
          <a:solidFill>
            <a:schemeClr val="accent2">
              <a:lumMod val="50000"/>
            </a:schemeClr>
          </a:solidFill>
          <a:ln>
            <a:solidFill>
              <a:schemeClr val="tx2"/>
            </a:solidFill>
          </a:ln>
        </p:spPr>
        <p:txBody>
          <a:bodyPr>
            <a:noAutofit/>
          </a:bodyPr>
          <a:lstStyle>
            <a:lvl1pPr marL="342900" indent="-342900" algn="l" rtl="0" eaLnBrk="1" fontAlgn="base" hangingPunct="1">
              <a:spcBef>
                <a:spcPct val="20000"/>
              </a:spcBef>
              <a:spcAft>
                <a:spcPct val="0"/>
              </a:spcAft>
              <a:buChar char="•"/>
              <a:defRPr kumimoji="1" sz="20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a:solidFill>
                  <a:schemeClr val="tx1"/>
                </a:solidFill>
                <a:latin typeface="+mn-lt"/>
                <a:ea typeface="+mn-ea"/>
              </a:defRPr>
            </a:lvl2pPr>
            <a:lvl3pPr marL="1143000" indent="-228600" algn="l" rtl="0" eaLnBrk="1" fontAlgn="base" hangingPunct="1">
              <a:spcBef>
                <a:spcPct val="20000"/>
              </a:spcBef>
              <a:spcAft>
                <a:spcPct val="0"/>
              </a:spcAft>
              <a:buChar char="•"/>
              <a:defRPr kumimoji="1" sz="1600">
                <a:solidFill>
                  <a:schemeClr val="tx1"/>
                </a:solidFill>
                <a:latin typeface="+mn-lt"/>
                <a:ea typeface="+mn-ea"/>
              </a:defRPr>
            </a:lvl3pPr>
            <a:lvl4pPr marL="1600200" indent="-228600" algn="l" rtl="0" eaLnBrk="1" fontAlgn="base" hangingPunct="1">
              <a:spcBef>
                <a:spcPct val="20000"/>
              </a:spcBef>
              <a:spcAft>
                <a:spcPct val="0"/>
              </a:spcAft>
              <a:buChar char="–"/>
              <a:defRPr kumimoji="1" sz="1400">
                <a:solidFill>
                  <a:schemeClr val="tx1"/>
                </a:solidFill>
                <a:latin typeface="+mn-lt"/>
                <a:ea typeface="+mn-ea"/>
              </a:defRPr>
            </a:lvl4pPr>
            <a:lvl5pPr marL="2057400" indent="-228600" algn="l" rtl="0" eaLnBrk="1" fontAlgn="base" hangingPunct="1">
              <a:spcBef>
                <a:spcPct val="20000"/>
              </a:spcBef>
              <a:spcAft>
                <a:spcPct val="0"/>
              </a:spcAft>
              <a:buChar char="»"/>
              <a:defRPr kumimoji="1" sz="1400">
                <a:solidFill>
                  <a:schemeClr val="tx1"/>
                </a:solidFill>
                <a:latin typeface="+mn-lt"/>
                <a:ea typeface="+mn-ea"/>
              </a:defRPr>
            </a:lvl5pPr>
            <a:lvl6pPr marL="2514600" indent="-228600" algn="l" rtl="0" eaLnBrk="1" fontAlgn="base" hangingPunct="1">
              <a:spcBef>
                <a:spcPct val="20000"/>
              </a:spcBef>
              <a:spcAft>
                <a:spcPct val="0"/>
              </a:spcAft>
              <a:buChar char="»"/>
              <a:defRPr kumimoji="1" sz="1400">
                <a:solidFill>
                  <a:schemeClr val="tx1"/>
                </a:solidFill>
                <a:latin typeface="+mn-lt"/>
                <a:ea typeface="+mn-ea"/>
              </a:defRPr>
            </a:lvl6pPr>
            <a:lvl7pPr marL="2971800" indent="-228600" algn="l" rtl="0" eaLnBrk="1" fontAlgn="base" hangingPunct="1">
              <a:spcBef>
                <a:spcPct val="20000"/>
              </a:spcBef>
              <a:spcAft>
                <a:spcPct val="0"/>
              </a:spcAft>
              <a:buChar char="»"/>
              <a:defRPr kumimoji="1" sz="1400">
                <a:solidFill>
                  <a:schemeClr val="tx1"/>
                </a:solidFill>
                <a:latin typeface="+mn-lt"/>
                <a:ea typeface="+mn-ea"/>
              </a:defRPr>
            </a:lvl7pPr>
            <a:lvl8pPr marL="3429000" indent="-228600" algn="l" rtl="0" eaLnBrk="1" fontAlgn="base" hangingPunct="1">
              <a:spcBef>
                <a:spcPct val="20000"/>
              </a:spcBef>
              <a:spcAft>
                <a:spcPct val="0"/>
              </a:spcAft>
              <a:buChar char="»"/>
              <a:defRPr kumimoji="1" sz="1400">
                <a:solidFill>
                  <a:schemeClr val="tx1"/>
                </a:solidFill>
                <a:latin typeface="+mn-lt"/>
                <a:ea typeface="+mn-ea"/>
              </a:defRPr>
            </a:lvl8pPr>
            <a:lvl9pPr marL="3886200" indent="-228600" algn="l" rtl="0" eaLnBrk="1" fontAlgn="base" hangingPunct="1">
              <a:spcBef>
                <a:spcPct val="20000"/>
              </a:spcBef>
              <a:spcAft>
                <a:spcPct val="0"/>
              </a:spcAft>
              <a:buChar char="»"/>
              <a:defRPr kumimoji="1" sz="1400">
                <a:solidFill>
                  <a:schemeClr val="tx1"/>
                </a:solidFill>
                <a:latin typeface="+mn-lt"/>
                <a:ea typeface="+mn-ea"/>
              </a:defRPr>
            </a:lvl9pPr>
          </a:lstStyle>
          <a:p>
            <a:pPr marL="0" indent="0">
              <a:buFontTx/>
              <a:buNone/>
            </a:pPr>
            <a:r>
              <a:rPr lang="en-US" altLang="ja-JP" sz="1100" kern="0" dirty="0">
                <a:solidFill>
                  <a:schemeClr val="bg1"/>
                </a:solidFill>
                <a:latin typeface="メイリオ" panose="020B0604030504040204" pitchFamily="50" charset="-128"/>
                <a:cs typeface="メイリオ" panose="020B0604030504040204" pitchFamily="50" charset="-128"/>
              </a:rPr>
              <a:t>20</a:t>
            </a:r>
            <a:r>
              <a:rPr lang="ja-JP" altLang="en-US" sz="1100" kern="0" dirty="0">
                <a:solidFill>
                  <a:schemeClr val="bg1"/>
                </a:solidFill>
                <a:latin typeface="メイリオ" panose="020B0604030504040204" pitchFamily="50" charset="-128"/>
                <a:cs typeface="メイリオ" panose="020B0604030504040204" pitchFamily="50" charset="-128"/>
              </a:rPr>
              <a:t>世紀末：</a:t>
            </a:r>
            <a:r>
              <a:rPr lang="en-US" altLang="ja-JP" sz="1100" kern="0" dirty="0">
                <a:solidFill>
                  <a:schemeClr val="bg1"/>
                </a:solidFill>
                <a:latin typeface="メイリオ" panose="020B0604030504040204" pitchFamily="50" charset="-128"/>
                <a:cs typeface="メイリオ" panose="020B0604030504040204" pitchFamily="50" charset="-128"/>
              </a:rPr>
              <a:t>1980</a:t>
            </a:r>
            <a:r>
              <a:rPr lang="ja-JP" altLang="en-US" sz="1100" kern="0" dirty="0">
                <a:solidFill>
                  <a:schemeClr val="bg1"/>
                </a:solidFill>
                <a:latin typeface="メイリオ" panose="020B0604030504040204" pitchFamily="50" charset="-128"/>
                <a:cs typeface="メイリオ" panose="020B0604030504040204" pitchFamily="50" charset="-128"/>
              </a:rPr>
              <a:t>～</a:t>
            </a:r>
            <a:r>
              <a:rPr lang="en-US" altLang="ja-JP" sz="1100" kern="0" dirty="0">
                <a:solidFill>
                  <a:schemeClr val="bg1"/>
                </a:solidFill>
                <a:latin typeface="メイリオ" panose="020B0604030504040204" pitchFamily="50" charset="-128"/>
                <a:cs typeface="メイリオ" panose="020B0604030504040204" pitchFamily="50" charset="-128"/>
              </a:rPr>
              <a:t>1999</a:t>
            </a:r>
            <a:r>
              <a:rPr lang="ja-JP" altLang="en-US" sz="1100" kern="0" dirty="0">
                <a:solidFill>
                  <a:schemeClr val="bg1"/>
                </a:solidFill>
                <a:latin typeface="メイリオ" panose="020B0604030504040204" pitchFamily="50" charset="-128"/>
                <a:cs typeface="メイリオ" panose="020B0604030504040204" pitchFamily="50" charset="-128"/>
              </a:rPr>
              <a:t>年</a:t>
            </a:r>
            <a:endParaRPr lang="en-US" altLang="ja-JP" sz="1100" kern="0" dirty="0">
              <a:solidFill>
                <a:schemeClr val="bg1"/>
              </a:solidFill>
              <a:latin typeface="メイリオ" panose="020B0604030504040204" pitchFamily="50" charset="-128"/>
              <a:cs typeface="メイリオ" panose="020B0604030504040204" pitchFamily="50" charset="-128"/>
            </a:endParaRPr>
          </a:p>
          <a:p>
            <a:pPr marL="0" indent="0">
              <a:buFontTx/>
              <a:buNone/>
            </a:pPr>
            <a:r>
              <a:rPr lang="en-US" altLang="ja-JP" sz="1100" kern="0" dirty="0">
                <a:solidFill>
                  <a:schemeClr val="bg1"/>
                </a:solidFill>
                <a:latin typeface="メイリオ" panose="020B0604030504040204" pitchFamily="50" charset="-128"/>
                <a:cs typeface="メイリオ" panose="020B0604030504040204" pitchFamily="50" charset="-128"/>
              </a:rPr>
              <a:t>21</a:t>
            </a:r>
            <a:r>
              <a:rPr lang="ja-JP" altLang="en-US" sz="1100" kern="0" dirty="0">
                <a:solidFill>
                  <a:schemeClr val="bg1"/>
                </a:solidFill>
                <a:latin typeface="メイリオ" panose="020B0604030504040204" pitchFamily="50" charset="-128"/>
                <a:cs typeface="メイリオ" panose="020B0604030504040204" pitchFamily="50" charset="-128"/>
              </a:rPr>
              <a:t>世紀末：</a:t>
            </a:r>
            <a:r>
              <a:rPr lang="en-US" altLang="ja-JP" sz="1100" kern="0" dirty="0">
                <a:solidFill>
                  <a:schemeClr val="bg1"/>
                </a:solidFill>
                <a:latin typeface="メイリオ" panose="020B0604030504040204" pitchFamily="50" charset="-128"/>
                <a:cs typeface="メイリオ" panose="020B0604030504040204" pitchFamily="50" charset="-128"/>
              </a:rPr>
              <a:t>2076</a:t>
            </a:r>
            <a:r>
              <a:rPr lang="ja-JP" altLang="en-US" sz="1100" kern="0" dirty="0">
                <a:solidFill>
                  <a:schemeClr val="bg1"/>
                </a:solidFill>
                <a:latin typeface="メイリオ" panose="020B0604030504040204" pitchFamily="50" charset="-128"/>
                <a:cs typeface="メイリオ" panose="020B0604030504040204" pitchFamily="50" charset="-128"/>
              </a:rPr>
              <a:t>～</a:t>
            </a:r>
            <a:r>
              <a:rPr lang="en-US" altLang="ja-JP" sz="1100" kern="0" dirty="0">
                <a:solidFill>
                  <a:schemeClr val="bg1"/>
                </a:solidFill>
                <a:latin typeface="メイリオ" panose="020B0604030504040204" pitchFamily="50" charset="-128"/>
                <a:cs typeface="メイリオ" panose="020B0604030504040204" pitchFamily="50" charset="-128"/>
              </a:rPr>
              <a:t>2095</a:t>
            </a:r>
            <a:r>
              <a:rPr lang="ja-JP" altLang="en-US" sz="1100" kern="0" dirty="0">
                <a:solidFill>
                  <a:schemeClr val="bg1"/>
                </a:solidFill>
                <a:latin typeface="メイリオ" panose="020B0604030504040204" pitchFamily="50" charset="-128"/>
                <a:cs typeface="メイリオ" panose="020B0604030504040204" pitchFamily="50" charset="-128"/>
              </a:rPr>
              <a:t>年</a:t>
            </a:r>
            <a:endParaRPr lang="en-US" altLang="ja-JP" sz="1100" kern="0" dirty="0">
              <a:solidFill>
                <a:schemeClr val="bg1"/>
              </a:solidFill>
              <a:latin typeface="メイリオ" panose="020B0604030504040204" pitchFamily="50" charset="-128"/>
              <a:cs typeface="メイリオ" panose="020B0604030504040204" pitchFamily="50" charset="-128"/>
            </a:endParaRPr>
          </a:p>
          <a:p>
            <a:pPr marL="0" indent="0">
              <a:buFontTx/>
              <a:buNone/>
            </a:pPr>
            <a:r>
              <a:rPr lang="en-US" altLang="ja-JP" sz="1100" kern="0" dirty="0">
                <a:solidFill>
                  <a:schemeClr val="bg1"/>
                </a:solidFill>
                <a:latin typeface="メイリオ" panose="020B0604030504040204" pitchFamily="50" charset="-128"/>
                <a:cs typeface="メイリオ" panose="020B0604030504040204" pitchFamily="50" charset="-128"/>
              </a:rPr>
              <a:t>RCP8.5</a:t>
            </a:r>
            <a:r>
              <a:rPr lang="ja-JP" altLang="en-US" sz="1100" kern="0" dirty="0">
                <a:solidFill>
                  <a:schemeClr val="bg1"/>
                </a:solidFill>
                <a:latin typeface="メイリオ" panose="020B0604030504040204" pitchFamily="50" charset="-128"/>
                <a:cs typeface="メイリオ" panose="020B0604030504040204" pitchFamily="50" charset="-128"/>
              </a:rPr>
              <a:t>に基づく</a:t>
            </a:r>
          </a:p>
        </p:txBody>
      </p:sp>
      <p:sp>
        <p:nvSpPr>
          <p:cNvPr id="21" name="正方形/長方形 20"/>
          <p:cNvSpPr/>
          <p:nvPr/>
        </p:nvSpPr>
        <p:spPr>
          <a:xfrm>
            <a:off x="755576" y="6119335"/>
            <a:ext cx="4584488" cy="461665"/>
          </a:xfrm>
          <a:prstGeom prst="rect">
            <a:avLst/>
          </a:prstGeom>
          <a:solidFill>
            <a:schemeClr val="accent6">
              <a:lumMod val="60000"/>
              <a:lumOff val="40000"/>
            </a:schemeClr>
          </a:solidFill>
        </p:spPr>
        <p:txBody>
          <a:bodyPr wrap="square">
            <a:spAutoFit/>
          </a:bodyPr>
          <a:lstStyle/>
          <a:p>
            <a:pPr marL="85725" indent="4763" algn="just">
              <a:spcAft>
                <a:spcPts val="600"/>
              </a:spcAft>
            </a:pPr>
            <a:r>
              <a:rPr lang="ja-JP" altLang="en-US" sz="1200" dirty="0">
                <a:latin typeface="+mn-ea"/>
              </a:rPr>
              <a:t>棒グラフは将来変化量（</a:t>
            </a:r>
            <a:r>
              <a:rPr lang="en-US" altLang="ja-JP" sz="1200" dirty="0">
                <a:latin typeface="+mn-ea"/>
              </a:rPr>
              <a:t>20</a:t>
            </a:r>
            <a:r>
              <a:rPr lang="ja-JP" altLang="en-US" sz="1200" dirty="0">
                <a:latin typeface="+mn-ea"/>
              </a:rPr>
              <a:t>世紀末平均と比べた</a:t>
            </a:r>
            <a:r>
              <a:rPr lang="en-US" altLang="ja-JP" sz="1200" dirty="0">
                <a:latin typeface="+mn-ea"/>
              </a:rPr>
              <a:t>21</a:t>
            </a:r>
            <a:r>
              <a:rPr lang="ja-JP" altLang="en-US" sz="1200" dirty="0">
                <a:latin typeface="+mn-ea"/>
              </a:rPr>
              <a:t>世紀末平均の変化量）。細縦線は年々変動の幅（左側：</a:t>
            </a:r>
            <a:r>
              <a:rPr lang="en-US" altLang="ja-JP" sz="1200" dirty="0">
                <a:latin typeface="+mn-ea"/>
              </a:rPr>
              <a:t>20</a:t>
            </a:r>
            <a:r>
              <a:rPr lang="ja-JP" altLang="en-US" sz="1200" dirty="0">
                <a:latin typeface="+mn-ea"/>
              </a:rPr>
              <a:t>世紀末、右側：</a:t>
            </a:r>
            <a:r>
              <a:rPr lang="en-US" altLang="ja-JP" sz="1200" dirty="0">
                <a:latin typeface="+mn-ea"/>
              </a:rPr>
              <a:t>21</a:t>
            </a:r>
            <a:r>
              <a:rPr lang="ja-JP" altLang="en-US" sz="1200" dirty="0">
                <a:latin typeface="+mn-ea"/>
              </a:rPr>
              <a:t>世紀末）。</a:t>
            </a:r>
            <a:endParaRPr lang="en-US" altLang="ja-JP" sz="1200" dirty="0">
              <a:latin typeface="+mn-ea"/>
            </a:endParaRPr>
          </a:p>
        </p:txBody>
      </p:sp>
    </p:spTree>
    <p:extLst>
      <p:ext uri="{BB962C8B-B14F-4D97-AF65-F5344CB8AC3E}">
        <p14:creationId xmlns:p14="http://schemas.microsoft.com/office/powerpoint/2010/main" val="6958292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6995572" y="6492875"/>
            <a:ext cx="2133600" cy="365125"/>
          </a:xfrm>
        </p:spPr>
        <p:txBody>
          <a:bodyPr/>
          <a:lstStyle/>
          <a:p>
            <a:fld id="{D7F7FE52-1DCA-477B-B55C-F0AADD0F64E4}" type="slidenum">
              <a:rPr kumimoji="1" lang="ja-JP" altLang="en-US" smtClean="0"/>
              <a:t>28</a:t>
            </a:fld>
            <a:endParaRPr kumimoji="1" lang="ja-JP" altLang="en-US"/>
          </a:p>
        </p:txBody>
      </p:sp>
      <p:sp>
        <p:nvSpPr>
          <p:cNvPr id="3" name="タイトル 1"/>
          <p:cNvSpPr txBox="1">
            <a:spLocks/>
          </p:cNvSpPr>
          <p:nvPr/>
        </p:nvSpPr>
        <p:spPr>
          <a:xfrm>
            <a:off x="0" y="1"/>
            <a:ext cx="9144000" cy="692695"/>
          </a:xfrm>
          <a:prstGeom prst="rect">
            <a:avLst/>
          </a:prstGeom>
          <a:solidFill>
            <a:srgbClr val="000099"/>
          </a:solidFill>
        </p:spPr>
        <p:txBody>
          <a:bodyPr anchor="ctr" anchorCtr="0"/>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3200" dirty="0">
                <a:solidFill>
                  <a:prstClr val="white"/>
                </a:solidFill>
                <a:latin typeface="ＭＳ Ｐゴシック"/>
                <a:cs typeface="メイリオ" pitchFamily="50" charset="-128"/>
              </a:rPr>
              <a:t>茨城県の気温（将来）</a:t>
            </a:r>
          </a:p>
        </p:txBody>
      </p:sp>
      <p:pic>
        <p:nvPicPr>
          <p:cNvPr id="4" name="図 3" descr="画面の領域"/>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768" y="1038060"/>
            <a:ext cx="8748464" cy="5287069"/>
          </a:xfrm>
          <a:prstGeom prst="rect">
            <a:avLst/>
          </a:prstGeom>
        </p:spPr>
      </p:pic>
    </p:spTree>
    <p:extLst>
      <p:ext uri="{BB962C8B-B14F-4D97-AF65-F5344CB8AC3E}">
        <p14:creationId xmlns:p14="http://schemas.microsoft.com/office/powerpoint/2010/main" val="28968286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7010400" y="6492875"/>
            <a:ext cx="2133600" cy="365125"/>
          </a:xfrm>
        </p:spPr>
        <p:txBody>
          <a:bodyPr/>
          <a:lstStyle/>
          <a:p>
            <a:fld id="{C2990EFC-218F-413D-AEDD-DE30975FDED6}" type="slidenum">
              <a:rPr lang="ja-JP" altLang="en-US" sz="1600" smtClean="0">
                <a:solidFill>
                  <a:prstClr val="black">
                    <a:tint val="75000"/>
                  </a:prstClr>
                </a:solidFill>
              </a:rPr>
              <a:pPr/>
              <a:t>29</a:t>
            </a:fld>
            <a:endParaRPr lang="ja-JP" altLang="en-US" sz="1600" dirty="0">
              <a:solidFill>
                <a:prstClr val="black">
                  <a:tint val="75000"/>
                </a:prstClr>
              </a:solidFill>
            </a:endParaRPr>
          </a:p>
        </p:txBody>
      </p:sp>
      <p:sp>
        <p:nvSpPr>
          <p:cNvPr id="9" name="タイトル 1"/>
          <p:cNvSpPr txBox="1">
            <a:spLocks/>
          </p:cNvSpPr>
          <p:nvPr/>
        </p:nvSpPr>
        <p:spPr>
          <a:xfrm>
            <a:off x="0" y="1"/>
            <a:ext cx="9144000" cy="692695"/>
          </a:xfrm>
          <a:prstGeom prst="rect">
            <a:avLst/>
          </a:prstGeom>
          <a:solidFill>
            <a:srgbClr val="000099"/>
          </a:solidFill>
        </p:spPr>
        <p:txBody>
          <a:bodyPr anchor="ctr" anchorCtr="0"/>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3200" dirty="0">
                <a:solidFill>
                  <a:prstClr val="white"/>
                </a:solidFill>
                <a:latin typeface="ＭＳ Ｐゴシック"/>
                <a:cs typeface="メイリオ" pitchFamily="50" charset="-128"/>
              </a:rPr>
              <a:t>茨城県の気温（将来）</a:t>
            </a:r>
          </a:p>
        </p:txBody>
      </p:sp>
      <p:pic>
        <p:nvPicPr>
          <p:cNvPr id="6" name="図 5" descr="画面の領域"/>
          <p:cNvPicPr>
            <a:picLocks noChangeAspect="1"/>
          </p:cNvPicPr>
          <p:nvPr/>
        </p:nvPicPr>
        <p:blipFill rotWithShape="1">
          <a:blip r:embed="rId3">
            <a:extLst>
              <a:ext uri="{28A0092B-C50C-407E-A947-70E740481C1C}">
                <a14:useLocalDpi xmlns:a14="http://schemas.microsoft.com/office/drawing/2010/main" val="0"/>
              </a:ext>
            </a:extLst>
          </a:blip>
          <a:srcRect b="19043"/>
          <a:stretch/>
        </p:blipFill>
        <p:spPr>
          <a:xfrm>
            <a:off x="498854" y="1250847"/>
            <a:ext cx="8280920" cy="4644335"/>
          </a:xfrm>
          <a:prstGeom prst="rect">
            <a:avLst/>
          </a:prstGeom>
        </p:spPr>
      </p:pic>
      <p:sp>
        <p:nvSpPr>
          <p:cNvPr id="11" name="テキスト ボックス 10"/>
          <p:cNvSpPr txBox="1"/>
          <p:nvPr/>
        </p:nvSpPr>
        <p:spPr>
          <a:xfrm>
            <a:off x="699197" y="4809637"/>
            <a:ext cx="877163" cy="369332"/>
          </a:xfrm>
          <a:prstGeom prst="rect">
            <a:avLst/>
          </a:prstGeom>
          <a:solidFill>
            <a:schemeClr val="accent5">
              <a:lumMod val="40000"/>
              <a:lumOff val="60000"/>
            </a:schemeClr>
          </a:solidFill>
        </p:spPr>
        <p:txBody>
          <a:bodyPr wrap="none" rtlCol="0">
            <a:spAutoFit/>
          </a:bodyPr>
          <a:lstStyle/>
          <a:p>
            <a:r>
              <a:rPr lang="ja-JP" altLang="en-US" b="1" dirty="0"/>
              <a:t>猛暑日</a:t>
            </a:r>
            <a:endParaRPr kumimoji="1" lang="ja-JP" altLang="en-US" b="1" dirty="0"/>
          </a:p>
        </p:txBody>
      </p:sp>
      <p:sp>
        <p:nvSpPr>
          <p:cNvPr id="13" name="テキスト ボックス 12"/>
          <p:cNvSpPr txBox="1"/>
          <p:nvPr/>
        </p:nvSpPr>
        <p:spPr>
          <a:xfrm>
            <a:off x="1659524" y="4809637"/>
            <a:ext cx="881973" cy="369332"/>
          </a:xfrm>
          <a:prstGeom prst="rect">
            <a:avLst/>
          </a:prstGeom>
          <a:solidFill>
            <a:schemeClr val="accent5">
              <a:lumMod val="40000"/>
              <a:lumOff val="60000"/>
            </a:schemeClr>
          </a:solidFill>
        </p:spPr>
        <p:txBody>
          <a:bodyPr wrap="none" rtlCol="0">
            <a:spAutoFit/>
          </a:bodyPr>
          <a:lstStyle/>
          <a:p>
            <a:r>
              <a:rPr lang="ja-JP" altLang="en-US" b="1" dirty="0"/>
              <a:t>真夏日</a:t>
            </a:r>
            <a:endParaRPr kumimoji="1" lang="ja-JP" altLang="en-US" b="1" dirty="0"/>
          </a:p>
        </p:txBody>
      </p:sp>
      <p:sp>
        <p:nvSpPr>
          <p:cNvPr id="14" name="テキスト ボックス 13"/>
          <p:cNvSpPr txBox="1"/>
          <p:nvPr/>
        </p:nvSpPr>
        <p:spPr>
          <a:xfrm>
            <a:off x="2624661" y="4809637"/>
            <a:ext cx="649537" cy="369332"/>
          </a:xfrm>
          <a:prstGeom prst="rect">
            <a:avLst/>
          </a:prstGeom>
          <a:solidFill>
            <a:schemeClr val="accent5">
              <a:lumMod val="40000"/>
              <a:lumOff val="60000"/>
            </a:schemeClr>
          </a:solidFill>
        </p:spPr>
        <p:txBody>
          <a:bodyPr wrap="none" rtlCol="0">
            <a:spAutoFit/>
          </a:bodyPr>
          <a:lstStyle/>
          <a:p>
            <a:r>
              <a:rPr lang="ja-JP" altLang="en-US" b="1" dirty="0"/>
              <a:t>夏日</a:t>
            </a:r>
            <a:endParaRPr kumimoji="1" lang="ja-JP" altLang="en-US" b="1" dirty="0"/>
          </a:p>
        </p:txBody>
      </p:sp>
      <p:sp>
        <p:nvSpPr>
          <p:cNvPr id="15" name="テキスト ボックス 14"/>
          <p:cNvSpPr txBox="1"/>
          <p:nvPr/>
        </p:nvSpPr>
        <p:spPr>
          <a:xfrm>
            <a:off x="3357362" y="4809637"/>
            <a:ext cx="881973" cy="369332"/>
          </a:xfrm>
          <a:prstGeom prst="rect">
            <a:avLst/>
          </a:prstGeom>
          <a:solidFill>
            <a:schemeClr val="accent5">
              <a:lumMod val="40000"/>
              <a:lumOff val="60000"/>
            </a:schemeClr>
          </a:solidFill>
        </p:spPr>
        <p:txBody>
          <a:bodyPr wrap="none" rtlCol="0">
            <a:spAutoFit/>
          </a:bodyPr>
          <a:lstStyle/>
          <a:p>
            <a:r>
              <a:rPr lang="ja-JP" altLang="en-US" b="1" dirty="0"/>
              <a:t>熱帯夜</a:t>
            </a:r>
            <a:endParaRPr kumimoji="1" lang="ja-JP" altLang="en-US" b="1" dirty="0"/>
          </a:p>
        </p:txBody>
      </p:sp>
      <p:sp>
        <p:nvSpPr>
          <p:cNvPr id="16" name="テキスト ボックス 15"/>
          <p:cNvSpPr txBox="1"/>
          <p:nvPr/>
        </p:nvSpPr>
        <p:spPr>
          <a:xfrm>
            <a:off x="4322497" y="4809637"/>
            <a:ext cx="649537" cy="369332"/>
          </a:xfrm>
          <a:prstGeom prst="rect">
            <a:avLst/>
          </a:prstGeom>
          <a:solidFill>
            <a:schemeClr val="accent5">
              <a:lumMod val="40000"/>
              <a:lumOff val="60000"/>
            </a:schemeClr>
          </a:solidFill>
        </p:spPr>
        <p:txBody>
          <a:bodyPr wrap="none" rtlCol="0">
            <a:spAutoFit/>
          </a:bodyPr>
          <a:lstStyle/>
          <a:p>
            <a:r>
              <a:rPr lang="ja-JP" altLang="en-US" b="1" dirty="0"/>
              <a:t>冬日</a:t>
            </a:r>
            <a:endParaRPr kumimoji="1" lang="ja-JP" altLang="en-US" b="1" dirty="0"/>
          </a:p>
        </p:txBody>
      </p:sp>
      <p:sp>
        <p:nvSpPr>
          <p:cNvPr id="12" name="テキスト ボックス 11"/>
          <p:cNvSpPr txBox="1"/>
          <p:nvPr/>
        </p:nvSpPr>
        <p:spPr>
          <a:xfrm>
            <a:off x="206349" y="3886382"/>
            <a:ext cx="341760" cy="369332"/>
          </a:xfrm>
          <a:prstGeom prst="rect">
            <a:avLst/>
          </a:prstGeom>
          <a:noFill/>
        </p:spPr>
        <p:txBody>
          <a:bodyPr wrap="none" rtlCol="0">
            <a:spAutoFit/>
          </a:bodyPr>
          <a:lstStyle/>
          <a:p>
            <a:r>
              <a:rPr kumimoji="1" lang="ja-JP" altLang="en-US" dirty="0"/>
              <a:t>０</a:t>
            </a:r>
          </a:p>
        </p:txBody>
      </p:sp>
      <p:sp>
        <p:nvSpPr>
          <p:cNvPr id="18" name="テキスト ボックス 17"/>
          <p:cNvSpPr txBox="1"/>
          <p:nvPr/>
        </p:nvSpPr>
        <p:spPr>
          <a:xfrm>
            <a:off x="49255" y="2230198"/>
            <a:ext cx="655949" cy="369332"/>
          </a:xfrm>
          <a:prstGeom prst="rect">
            <a:avLst/>
          </a:prstGeom>
          <a:noFill/>
        </p:spPr>
        <p:txBody>
          <a:bodyPr wrap="none" rtlCol="0">
            <a:spAutoFit/>
          </a:bodyPr>
          <a:lstStyle/>
          <a:p>
            <a:r>
              <a:rPr kumimoji="1" lang="ja-JP" altLang="en-US" dirty="0"/>
              <a:t>２００</a:t>
            </a:r>
          </a:p>
        </p:txBody>
      </p:sp>
      <p:sp>
        <p:nvSpPr>
          <p:cNvPr id="19" name="テキスト ボックス 18"/>
          <p:cNvSpPr txBox="1"/>
          <p:nvPr/>
        </p:nvSpPr>
        <p:spPr>
          <a:xfrm>
            <a:off x="49255" y="3094294"/>
            <a:ext cx="655949" cy="369332"/>
          </a:xfrm>
          <a:prstGeom prst="rect">
            <a:avLst/>
          </a:prstGeom>
          <a:noFill/>
        </p:spPr>
        <p:txBody>
          <a:bodyPr wrap="none" rtlCol="0">
            <a:spAutoFit/>
          </a:bodyPr>
          <a:lstStyle/>
          <a:p>
            <a:r>
              <a:rPr lang="ja-JP" altLang="en-US" dirty="0"/>
              <a:t>１</a:t>
            </a:r>
            <a:r>
              <a:rPr kumimoji="1" lang="ja-JP" altLang="en-US" dirty="0"/>
              <a:t>００</a:t>
            </a:r>
          </a:p>
        </p:txBody>
      </p:sp>
    </p:spTree>
    <p:extLst>
      <p:ext uri="{BB962C8B-B14F-4D97-AF65-F5344CB8AC3E}">
        <p14:creationId xmlns:p14="http://schemas.microsoft.com/office/powerpoint/2010/main" val="39963199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6985200" y="6474547"/>
            <a:ext cx="2133600" cy="365125"/>
          </a:xfrm>
        </p:spPr>
        <p:txBody>
          <a:bodyPr/>
          <a:lstStyle/>
          <a:p>
            <a:fld id="{D7F7FE52-1DCA-477B-B55C-F0AADD0F64E4}" type="slidenum">
              <a:rPr kumimoji="1" lang="ja-JP" altLang="en-US" sz="1800" smtClean="0"/>
              <a:t>3</a:t>
            </a:fld>
            <a:endParaRPr kumimoji="1" lang="ja-JP" altLang="en-US" sz="1800"/>
          </a:p>
        </p:txBody>
      </p:sp>
      <p:sp>
        <p:nvSpPr>
          <p:cNvPr id="3" name="タイトル 1"/>
          <p:cNvSpPr txBox="1">
            <a:spLocks/>
          </p:cNvSpPr>
          <p:nvPr/>
        </p:nvSpPr>
        <p:spPr>
          <a:xfrm>
            <a:off x="0" y="1"/>
            <a:ext cx="9144000" cy="692695"/>
          </a:xfrm>
          <a:prstGeom prst="rect">
            <a:avLst/>
          </a:prstGeom>
          <a:solidFill>
            <a:srgbClr val="000099"/>
          </a:solidFill>
        </p:spPr>
        <p:txBody>
          <a:bodyPr anchor="ctr" anchorCtr="0"/>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3200" dirty="0">
                <a:solidFill>
                  <a:schemeClr val="bg1"/>
                </a:solidFill>
                <a:latin typeface="+mj-ea"/>
                <a:cs typeface="メイリオ" pitchFamily="50" charset="-128"/>
              </a:rPr>
              <a:t>今年の夏をふり返る</a:t>
            </a:r>
            <a:endParaRPr lang="en-US" altLang="ja-JP" sz="3200" dirty="0">
              <a:solidFill>
                <a:schemeClr val="bg1"/>
              </a:solidFill>
              <a:latin typeface="+mj-ea"/>
              <a:cs typeface="メイリオ" pitchFamily="50" charset="-128"/>
            </a:endParaRPr>
          </a:p>
        </p:txBody>
      </p:sp>
      <p:sp>
        <p:nvSpPr>
          <p:cNvPr id="4" name="正方形/長方形 3"/>
          <p:cNvSpPr/>
          <p:nvPr/>
        </p:nvSpPr>
        <p:spPr>
          <a:xfrm>
            <a:off x="161764" y="766083"/>
            <a:ext cx="8820472" cy="1944216"/>
          </a:xfrm>
          <a:prstGeom prst="rect">
            <a:avLst/>
          </a:prstGeom>
          <a:noFill/>
          <a:ln w="9525" cmpd="sng">
            <a:solidFill>
              <a:schemeClr val="tx1"/>
            </a:solidFill>
          </a:ln>
          <a:effectLst/>
        </p:spPr>
        <p:style>
          <a:lnRef idx="2">
            <a:schemeClr val="accent6">
              <a:shade val="50000"/>
            </a:schemeClr>
          </a:lnRef>
          <a:fillRef idx="1">
            <a:schemeClr val="accent6"/>
          </a:fillRef>
          <a:effectRef idx="0">
            <a:schemeClr val="accent6"/>
          </a:effectRef>
          <a:fontRef idx="minor">
            <a:schemeClr val="lt1"/>
          </a:fontRef>
        </p:style>
        <p:txBody>
          <a:bodyPr lIns="72000" tIns="72000" rIns="72000" bIns="72000" rtlCol="0" anchor="t"/>
          <a:lstStyle/>
          <a:p>
            <a:pPr marL="376238" indent="-285750" algn="just">
              <a:spcAft>
                <a:spcPts val="900"/>
              </a:spcAft>
              <a:buFont typeface="Wingdings" panose="05000000000000000000" pitchFamily="2" charset="2"/>
              <a:buChar char="l"/>
            </a:pPr>
            <a:r>
              <a:rPr lang="ja-JP" altLang="en-US" sz="2400" dirty="0">
                <a:solidFill>
                  <a:prstClr val="black"/>
                </a:solidFill>
                <a:latin typeface="ＭＳ Ｐゴシック"/>
                <a:cs typeface="メイリオ" panose="020B0604030504040204" pitchFamily="50" charset="-128"/>
              </a:rPr>
              <a:t>梅雨明け後の猛暑：　８月の東日本の平均気温は歴代３位</a:t>
            </a:r>
            <a:endParaRPr lang="en-US" altLang="ja-JP" sz="2400" dirty="0">
              <a:solidFill>
                <a:prstClr val="black"/>
              </a:solidFill>
              <a:latin typeface="ＭＳ Ｐゴシック"/>
              <a:cs typeface="メイリオ" panose="020B0604030504040204" pitchFamily="50" charset="-128"/>
            </a:endParaRPr>
          </a:p>
          <a:p>
            <a:pPr marL="376238" indent="-285750" algn="just">
              <a:spcAft>
                <a:spcPts val="900"/>
              </a:spcAft>
              <a:buFont typeface="Wingdings" panose="05000000000000000000" pitchFamily="2" charset="2"/>
              <a:buChar char="l"/>
            </a:pPr>
            <a:r>
              <a:rPr lang="ja-JP" altLang="en-US" sz="2400" dirty="0">
                <a:solidFill>
                  <a:prstClr val="black"/>
                </a:solidFill>
                <a:latin typeface="ＭＳ Ｐゴシック"/>
                <a:cs typeface="メイリオ" panose="020B0604030504040204" pitchFamily="50" charset="-128"/>
              </a:rPr>
              <a:t>台風１５号上陸：　千葉県を中心に暴風</a:t>
            </a:r>
            <a:endParaRPr lang="en-US" altLang="ja-JP" sz="2400" dirty="0">
              <a:solidFill>
                <a:prstClr val="black"/>
              </a:solidFill>
              <a:latin typeface="ＭＳ Ｐゴシック"/>
              <a:cs typeface="メイリオ" panose="020B0604030504040204" pitchFamily="50" charset="-128"/>
            </a:endParaRPr>
          </a:p>
          <a:p>
            <a:pPr marL="376238" indent="-285750" algn="just">
              <a:spcAft>
                <a:spcPts val="900"/>
              </a:spcAft>
              <a:buFont typeface="Wingdings" panose="05000000000000000000" pitchFamily="2" charset="2"/>
              <a:buChar char="l"/>
            </a:pPr>
            <a:r>
              <a:rPr lang="ja-JP" altLang="en-US" sz="2400" dirty="0">
                <a:solidFill>
                  <a:prstClr val="black"/>
                </a:solidFill>
                <a:latin typeface="ＭＳ Ｐゴシック"/>
                <a:cs typeface="メイリオ" panose="020B0604030504040204" pitchFamily="50" charset="-128"/>
              </a:rPr>
              <a:t>台風１９号上陸：　東日本～東北地方の広域で記録的な大雨、</a:t>
            </a:r>
            <a:endParaRPr lang="en-US" altLang="ja-JP" sz="2400" dirty="0">
              <a:solidFill>
                <a:prstClr val="black"/>
              </a:solidFill>
              <a:latin typeface="ＭＳ Ｐゴシック"/>
              <a:cs typeface="メイリオ" panose="020B0604030504040204" pitchFamily="50" charset="-128"/>
            </a:endParaRPr>
          </a:p>
          <a:p>
            <a:pPr marL="90488" algn="just">
              <a:spcAft>
                <a:spcPts val="900"/>
              </a:spcAft>
            </a:pPr>
            <a:r>
              <a:rPr lang="ja-JP" altLang="en-US" sz="2400" dirty="0">
                <a:solidFill>
                  <a:prstClr val="black"/>
                </a:solidFill>
                <a:latin typeface="ＭＳ Ｐゴシック"/>
                <a:cs typeface="メイリオ" panose="020B0604030504040204" pitchFamily="50" charset="-128"/>
              </a:rPr>
              <a:t>　　　　　　　　　　　　　暴風、河川の氾濫</a:t>
            </a:r>
            <a:endParaRPr lang="ja-JP" altLang="en-US" sz="2000" dirty="0">
              <a:solidFill>
                <a:prstClr val="black"/>
              </a:solidFill>
              <a:latin typeface="ＭＳ Ｐゴシック"/>
              <a:cs typeface="メイリオ" panose="020B0604030504040204" pitchFamily="50" charset="-128"/>
            </a:endParaRPr>
          </a:p>
        </p:txBody>
      </p:sp>
      <p:pic>
        <p:nvPicPr>
          <p:cNvPr id="5" name="図 4" descr="画面の領域"/>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731" y="3152989"/>
            <a:ext cx="4034773" cy="1934318"/>
          </a:xfrm>
          <a:prstGeom prst="rect">
            <a:avLst/>
          </a:prstGeom>
        </p:spPr>
      </p:pic>
      <p:pic>
        <p:nvPicPr>
          <p:cNvPr id="15" name="図 14"/>
          <p:cNvPicPr>
            <a:picLocks noChangeAspect="1"/>
          </p:cNvPicPr>
          <p:nvPr/>
        </p:nvPicPr>
        <p:blipFill rotWithShape="1">
          <a:blip r:embed="rId3" cstate="print">
            <a:extLst>
              <a:ext uri="{28A0092B-C50C-407E-A947-70E740481C1C}">
                <a14:useLocalDpi xmlns:a14="http://schemas.microsoft.com/office/drawing/2010/main" val="0"/>
              </a:ext>
            </a:extLst>
          </a:blip>
          <a:srcRect l="37611" t="10481" r="21698"/>
          <a:stretch/>
        </p:blipFill>
        <p:spPr>
          <a:xfrm>
            <a:off x="1771639" y="5157192"/>
            <a:ext cx="2276021" cy="1695680"/>
          </a:xfrm>
          <a:prstGeom prst="rect">
            <a:avLst/>
          </a:prstGeom>
        </p:spPr>
      </p:pic>
      <p:grpSp>
        <p:nvGrpSpPr>
          <p:cNvPr id="26" name="グループ化 25"/>
          <p:cNvGrpSpPr/>
          <p:nvPr/>
        </p:nvGrpSpPr>
        <p:grpSpPr>
          <a:xfrm>
            <a:off x="4355976" y="2814542"/>
            <a:ext cx="4813403" cy="4040253"/>
            <a:chOff x="4355976" y="2814542"/>
            <a:chExt cx="4813403" cy="4040253"/>
          </a:xfrm>
        </p:grpSpPr>
        <p:pic>
          <p:nvPicPr>
            <p:cNvPr id="6" name="図 5" descr="画面の領域"/>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18242" y="2845246"/>
              <a:ext cx="3425758" cy="2011229"/>
            </a:xfrm>
            <a:prstGeom prst="rect">
              <a:avLst/>
            </a:prstGeom>
          </p:spPr>
        </p:pic>
        <p:pic>
          <p:nvPicPr>
            <p:cNvPr id="17" name="図 16" descr="画面の領域"/>
            <p:cNvPicPr>
              <a:picLocks noChangeAspect="1"/>
            </p:cNvPicPr>
            <p:nvPr/>
          </p:nvPicPr>
          <p:blipFill rotWithShape="1">
            <a:blip r:embed="rId5" cstate="print">
              <a:extLst>
                <a:ext uri="{28A0092B-C50C-407E-A947-70E740481C1C}">
                  <a14:useLocalDpi xmlns:a14="http://schemas.microsoft.com/office/drawing/2010/main" val="0"/>
                </a:ext>
              </a:extLst>
            </a:blip>
            <a:srcRect b="6535"/>
            <a:stretch/>
          </p:blipFill>
          <p:spPr>
            <a:xfrm>
              <a:off x="5718242" y="4856475"/>
              <a:ext cx="3425758" cy="1998320"/>
            </a:xfrm>
            <a:prstGeom prst="rect">
              <a:avLst/>
            </a:prstGeom>
          </p:spPr>
        </p:pic>
        <p:pic>
          <p:nvPicPr>
            <p:cNvPr id="19" name="図 18" descr="画面の領域"/>
            <p:cNvPicPr>
              <a:picLocks noChangeAspect="1"/>
            </p:cNvPicPr>
            <p:nvPr/>
          </p:nvPicPr>
          <p:blipFill rotWithShape="1">
            <a:blip r:embed="rId6">
              <a:extLst>
                <a:ext uri="{28A0092B-C50C-407E-A947-70E740481C1C}">
                  <a14:useLocalDpi xmlns:a14="http://schemas.microsoft.com/office/drawing/2010/main" val="0"/>
                </a:ext>
              </a:extLst>
            </a:blip>
            <a:srcRect l="46625"/>
            <a:stretch/>
          </p:blipFill>
          <p:spPr>
            <a:xfrm>
              <a:off x="4355976" y="3910500"/>
              <a:ext cx="2479571" cy="1891950"/>
            </a:xfrm>
            <a:prstGeom prst="rect">
              <a:avLst/>
            </a:prstGeom>
          </p:spPr>
        </p:pic>
        <p:sp>
          <p:nvSpPr>
            <p:cNvPr id="20" name="テキスト ボックス 19"/>
            <p:cNvSpPr txBox="1"/>
            <p:nvPr/>
          </p:nvSpPr>
          <p:spPr>
            <a:xfrm>
              <a:off x="7437815" y="2814542"/>
              <a:ext cx="1731564" cy="461665"/>
            </a:xfrm>
            <a:prstGeom prst="rect">
              <a:avLst/>
            </a:prstGeom>
            <a:solidFill>
              <a:srgbClr val="FFFF00"/>
            </a:solidFill>
          </p:spPr>
          <p:txBody>
            <a:bodyPr wrap="none" rtlCol="0">
              <a:spAutoFit/>
            </a:bodyPr>
            <a:lstStyle/>
            <a:p>
              <a:r>
                <a:rPr kumimoji="1" lang="ja-JP" altLang="en-US" sz="2400" b="1" dirty="0"/>
                <a:t>積算降水量</a:t>
              </a:r>
            </a:p>
          </p:txBody>
        </p:sp>
        <p:sp>
          <p:nvSpPr>
            <p:cNvPr id="21" name="テキスト ボックス 20"/>
            <p:cNvSpPr txBox="1"/>
            <p:nvPr/>
          </p:nvSpPr>
          <p:spPr>
            <a:xfrm>
              <a:off x="7103057" y="4856475"/>
              <a:ext cx="2040943" cy="461665"/>
            </a:xfrm>
            <a:prstGeom prst="rect">
              <a:avLst/>
            </a:prstGeom>
            <a:solidFill>
              <a:srgbClr val="FFFF00"/>
            </a:solidFill>
          </p:spPr>
          <p:txBody>
            <a:bodyPr wrap="none" rtlCol="0">
              <a:spAutoFit/>
            </a:bodyPr>
            <a:lstStyle/>
            <a:p>
              <a:r>
                <a:rPr lang="ja-JP" altLang="en-US" sz="2400" b="1" dirty="0"/>
                <a:t>最大瞬間風速</a:t>
              </a:r>
              <a:endParaRPr kumimoji="1" lang="ja-JP" altLang="en-US" sz="2400" b="1" dirty="0"/>
            </a:p>
          </p:txBody>
        </p:sp>
      </p:grpSp>
      <p:sp>
        <p:nvSpPr>
          <p:cNvPr id="22" name="テキスト ボックス 21"/>
          <p:cNvSpPr txBox="1"/>
          <p:nvPr/>
        </p:nvSpPr>
        <p:spPr>
          <a:xfrm>
            <a:off x="0" y="2814542"/>
            <a:ext cx="1579278" cy="369332"/>
          </a:xfrm>
          <a:prstGeom prst="rect">
            <a:avLst/>
          </a:prstGeom>
          <a:solidFill>
            <a:srgbClr val="FFFF00"/>
          </a:solidFill>
        </p:spPr>
        <p:txBody>
          <a:bodyPr wrap="none" rtlCol="0">
            <a:spAutoFit/>
          </a:bodyPr>
          <a:lstStyle/>
          <a:p>
            <a:r>
              <a:rPr kumimoji="1" lang="ja-JP" altLang="en-US" b="1" dirty="0"/>
              <a:t>気温の平年差</a:t>
            </a:r>
          </a:p>
        </p:txBody>
      </p:sp>
      <p:sp>
        <p:nvSpPr>
          <p:cNvPr id="23" name="テキスト ボックス 22"/>
          <p:cNvSpPr txBox="1"/>
          <p:nvPr/>
        </p:nvSpPr>
        <p:spPr>
          <a:xfrm>
            <a:off x="1771639" y="5229200"/>
            <a:ext cx="881973" cy="923330"/>
          </a:xfrm>
          <a:prstGeom prst="rect">
            <a:avLst/>
          </a:prstGeom>
          <a:noFill/>
        </p:spPr>
        <p:txBody>
          <a:bodyPr wrap="none" rtlCol="0">
            <a:spAutoFit/>
          </a:bodyPr>
          <a:lstStyle/>
          <a:p>
            <a:r>
              <a:rPr lang="ja-JP" altLang="en-US" b="1" dirty="0">
                <a:solidFill>
                  <a:schemeClr val="accent6"/>
                </a:solidFill>
              </a:rPr>
              <a:t>真夏日</a:t>
            </a:r>
            <a:endParaRPr lang="en-US" altLang="ja-JP" b="1" dirty="0"/>
          </a:p>
          <a:p>
            <a:r>
              <a:rPr lang="ja-JP" altLang="en-US" b="1" dirty="0">
                <a:solidFill>
                  <a:schemeClr val="accent5"/>
                </a:solidFill>
              </a:rPr>
              <a:t>熱帯夜</a:t>
            </a:r>
            <a:endParaRPr lang="en-US" altLang="ja-JP" b="1" dirty="0">
              <a:solidFill>
                <a:srgbClr val="FF0000"/>
              </a:solidFill>
            </a:endParaRPr>
          </a:p>
          <a:p>
            <a:r>
              <a:rPr lang="ja-JP" altLang="en-US" b="1" dirty="0">
                <a:solidFill>
                  <a:srgbClr val="FF0000"/>
                </a:solidFill>
              </a:rPr>
              <a:t>猛暑日</a:t>
            </a:r>
            <a:endParaRPr lang="en-US" altLang="ja-JP" b="1" dirty="0"/>
          </a:p>
        </p:txBody>
      </p:sp>
      <p:pic>
        <p:nvPicPr>
          <p:cNvPr id="24" name="図 23"/>
          <p:cNvPicPr>
            <a:picLocks noChangeAspect="1"/>
          </p:cNvPicPr>
          <p:nvPr/>
        </p:nvPicPr>
        <p:blipFill rotWithShape="1">
          <a:blip r:embed="rId7" cstate="print">
            <a:extLst>
              <a:ext uri="{28A0092B-C50C-407E-A947-70E740481C1C}">
                <a14:useLocalDpi xmlns:a14="http://schemas.microsoft.com/office/drawing/2010/main" val="0"/>
              </a:ext>
            </a:extLst>
          </a:blip>
          <a:srcRect r="96632"/>
          <a:stretch/>
        </p:blipFill>
        <p:spPr>
          <a:xfrm>
            <a:off x="1504738" y="5157192"/>
            <a:ext cx="229439" cy="1703161"/>
          </a:xfrm>
          <a:prstGeom prst="rect">
            <a:avLst/>
          </a:prstGeom>
        </p:spPr>
      </p:pic>
      <p:sp>
        <p:nvSpPr>
          <p:cNvPr id="25" name="テキスト ボックス 24"/>
          <p:cNvSpPr txBox="1"/>
          <p:nvPr/>
        </p:nvSpPr>
        <p:spPr>
          <a:xfrm>
            <a:off x="232435" y="5685606"/>
            <a:ext cx="1114408" cy="646331"/>
          </a:xfrm>
          <a:prstGeom prst="rect">
            <a:avLst/>
          </a:prstGeom>
          <a:solidFill>
            <a:srgbClr val="FFFF00"/>
          </a:solidFill>
        </p:spPr>
        <p:txBody>
          <a:bodyPr wrap="none" rtlCol="0">
            <a:spAutoFit/>
          </a:bodyPr>
          <a:lstStyle/>
          <a:p>
            <a:r>
              <a:rPr lang="ja-JP" altLang="en-US" b="1" dirty="0"/>
              <a:t>高温</a:t>
            </a:r>
            <a:r>
              <a:rPr kumimoji="1" lang="ja-JP" altLang="en-US" b="1" dirty="0"/>
              <a:t>の</a:t>
            </a:r>
            <a:endParaRPr kumimoji="1" lang="en-US" altLang="ja-JP" b="1" dirty="0"/>
          </a:p>
          <a:p>
            <a:r>
              <a:rPr kumimoji="1" lang="ja-JP" altLang="en-US" b="1" dirty="0"/>
              <a:t>発生頻度</a:t>
            </a:r>
          </a:p>
        </p:txBody>
      </p:sp>
      <p:sp>
        <p:nvSpPr>
          <p:cNvPr id="7" name="雲形吹き出し 6"/>
          <p:cNvSpPr/>
          <p:nvPr/>
        </p:nvSpPr>
        <p:spPr>
          <a:xfrm>
            <a:off x="3779912" y="2668778"/>
            <a:ext cx="3441417" cy="1160216"/>
          </a:xfrm>
          <a:prstGeom prst="cloudCallout">
            <a:avLst>
              <a:gd name="adj1" fmla="val -13117"/>
              <a:gd name="adj2" fmla="val 4262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t>地球温暖化の影響なのだろうか？</a:t>
            </a:r>
            <a:endParaRPr kumimoji="1" lang="ja-JP" altLang="en-US" sz="2000" b="1" dirty="0"/>
          </a:p>
        </p:txBody>
      </p:sp>
    </p:spTree>
    <p:extLst>
      <p:ext uri="{BB962C8B-B14F-4D97-AF65-F5344CB8AC3E}">
        <p14:creationId xmlns:p14="http://schemas.microsoft.com/office/powerpoint/2010/main" val="250367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95016" y="980728"/>
            <a:ext cx="8953968" cy="576064"/>
          </a:xfrm>
          <a:prstGeom prst="rect">
            <a:avLst/>
          </a:prstGeom>
          <a:noFill/>
          <a:ln w="9525" cmpd="sng">
            <a:solidFill>
              <a:schemeClr val="tx1"/>
            </a:solidFill>
          </a:ln>
          <a:effectLst/>
        </p:spPr>
        <p:style>
          <a:lnRef idx="2">
            <a:schemeClr val="accent6">
              <a:shade val="50000"/>
            </a:schemeClr>
          </a:lnRef>
          <a:fillRef idx="1">
            <a:schemeClr val="accent6"/>
          </a:fillRef>
          <a:effectRef idx="0">
            <a:schemeClr val="accent6"/>
          </a:effectRef>
          <a:fontRef idx="minor">
            <a:schemeClr val="lt1"/>
          </a:fontRef>
        </p:style>
        <p:txBody>
          <a:bodyPr lIns="72000" tIns="72000" rIns="72000" bIns="72000" rtlCol="0" anchor="t"/>
          <a:lstStyle/>
          <a:p>
            <a:pPr marL="376238" indent="-285750" algn="just">
              <a:spcAft>
                <a:spcPts val="900"/>
              </a:spcAft>
              <a:buFont typeface="Wingdings" panose="05000000000000000000" pitchFamily="2" charset="2"/>
              <a:buChar char="l"/>
            </a:pPr>
            <a:r>
              <a:rPr lang="ja-JP" altLang="en-US" sz="2000" dirty="0">
                <a:solidFill>
                  <a:schemeClr val="tx1"/>
                </a:solidFill>
                <a:latin typeface="+mn-ea"/>
              </a:rPr>
              <a:t>滝のように降る雨（１時間降水量</a:t>
            </a:r>
            <a:r>
              <a:rPr lang="en-US" altLang="ja-JP" sz="2000" dirty="0">
                <a:solidFill>
                  <a:schemeClr val="tx1"/>
                </a:solidFill>
                <a:latin typeface="+mn-ea"/>
              </a:rPr>
              <a:t>50mm</a:t>
            </a:r>
            <a:r>
              <a:rPr lang="ja-JP" altLang="en-US" sz="2000" dirty="0">
                <a:solidFill>
                  <a:schemeClr val="tx1"/>
                </a:solidFill>
                <a:latin typeface="+mn-ea"/>
              </a:rPr>
              <a:t>以上）は、全国平均で</a:t>
            </a:r>
            <a:r>
              <a:rPr lang="ja-JP" altLang="en-US" sz="2000" dirty="0">
                <a:solidFill>
                  <a:srgbClr val="FF0000"/>
                </a:solidFill>
                <a:latin typeface="+mn-ea"/>
              </a:rPr>
              <a:t>２倍以上</a:t>
            </a:r>
            <a:r>
              <a:rPr lang="ja-JP" altLang="en-US" sz="2000" dirty="0">
                <a:solidFill>
                  <a:schemeClr val="tx1"/>
                </a:solidFill>
                <a:latin typeface="+mn-ea"/>
              </a:rPr>
              <a:t>に増加。</a:t>
            </a:r>
            <a:endParaRPr lang="en-US" altLang="ja-JP" sz="2000" dirty="0">
              <a:solidFill>
                <a:schemeClr val="tx1"/>
              </a:solidFill>
              <a:latin typeface="+mn-ea"/>
            </a:endParaRPr>
          </a:p>
        </p:txBody>
      </p:sp>
      <p:sp>
        <p:nvSpPr>
          <p:cNvPr id="20" name="テキスト ボックス 19"/>
          <p:cNvSpPr txBox="1"/>
          <p:nvPr/>
        </p:nvSpPr>
        <p:spPr>
          <a:xfrm>
            <a:off x="251520" y="2420887"/>
            <a:ext cx="1008112" cy="307777"/>
          </a:xfrm>
          <a:prstGeom prst="rect">
            <a:avLst/>
          </a:prstGeom>
          <a:noFill/>
        </p:spPr>
        <p:txBody>
          <a:bodyPr wrap="square" rtlCol="0">
            <a:spAutoFit/>
          </a:bodyPr>
          <a:lstStyle/>
          <a:p>
            <a:r>
              <a:rPr kumimoji="1" lang="ja-JP" altLang="en-US" sz="1400" dirty="0"/>
              <a:t>（単位：回）</a:t>
            </a:r>
          </a:p>
        </p:txBody>
      </p:sp>
      <p:sp>
        <p:nvSpPr>
          <p:cNvPr id="3" name="スライド番号プレースホルダー 2"/>
          <p:cNvSpPr>
            <a:spLocks noGrp="1"/>
          </p:cNvSpPr>
          <p:nvPr>
            <p:ph type="sldNum" sz="quarter" idx="12"/>
          </p:nvPr>
        </p:nvSpPr>
        <p:spPr>
          <a:xfrm>
            <a:off x="7027476" y="6497154"/>
            <a:ext cx="2133600" cy="365125"/>
          </a:xfrm>
        </p:spPr>
        <p:txBody>
          <a:bodyPr/>
          <a:lstStyle/>
          <a:p>
            <a:fld id="{882F7CE5-754A-46BA-925F-2752EC69DA53}" type="slidenum">
              <a:rPr kumimoji="1" lang="ja-JP" altLang="en-US" sz="1600" smtClean="0"/>
              <a:pPr/>
              <a:t>30</a:t>
            </a:fld>
            <a:endParaRPr kumimoji="1" lang="ja-JP" altLang="en-US" sz="1600" dirty="0"/>
          </a:p>
        </p:txBody>
      </p:sp>
      <p:sp>
        <p:nvSpPr>
          <p:cNvPr id="21" name="正方形/長方形 20"/>
          <p:cNvSpPr/>
          <p:nvPr/>
        </p:nvSpPr>
        <p:spPr>
          <a:xfrm>
            <a:off x="573371" y="6124119"/>
            <a:ext cx="5436096" cy="523220"/>
          </a:xfrm>
          <a:prstGeom prst="rect">
            <a:avLst/>
          </a:prstGeom>
          <a:solidFill>
            <a:schemeClr val="accent6">
              <a:lumMod val="60000"/>
              <a:lumOff val="40000"/>
            </a:schemeClr>
          </a:solidFill>
        </p:spPr>
        <p:txBody>
          <a:bodyPr wrap="square">
            <a:spAutoFit/>
          </a:bodyPr>
          <a:lstStyle/>
          <a:p>
            <a:pPr marL="85725" indent="4763" algn="just">
              <a:spcAft>
                <a:spcPts val="600"/>
              </a:spcAft>
            </a:pPr>
            <a:r>
              <a:rPr lang="ja-JP" altLang="en-US" sz="1400" dirty="0">
                <a:latin typeface="+mn-ea"/>
              </a:rPr>
              <a:t>棒グラフは将来変化量（</a:t>
            </a:r>
            <a:r>
              <a:rPr lang="en-US" altLang="ja-JP" sz="1400" dirty="0">
                <a:latin typeface="+mn-ea"/>
              </a:rPr>
              <a:t>20</a:t>
            </a:r>
            <a:r>
              <a:rPr lang="ja-JP" altLang="en-US" sz="1400" dirty="0">
                <a:latin typeface="+mn-ea"/>
              </a:rPr>
              <a:t>世紀末平均と比べた</a:t>
            </a:r>
            <a:r>
              <a:rPr lang="en-US" altLang="ja-JP" sz="1400" dirty="0">
                <a:latin typeface="+mn-ea"/>
              </a:rPr>
              <a:t>21</a:t>
            </a:r>
            <a:r>
              <a:rPr lang="ja-JP" altLang="en-US" sz="1400" dirty="0">
                <a:latin typeface="+mn-ea"/>
              </a:rPr>
              <a:t>世紀末平均の変化量）。細縦線は年々変動の幅（左側：</a:t>
            </a:r>
            <a:r>
              <a:rPr lang="en-US" altLang="ja-JP" sz="1400" dirty="0">
                <a:latin typeface="+mn-ea"/>
              </a:rPr>
              <a:t>20</a:t>
            </a:r>
            <a:r>
              <a:rPr lang="ja-JP" altLang="en-US" sz="1400" dirty="0">
                <a:latin typeface="+mn-ea"/>
              </a:rPr>
              <a:t>世紀末、右側：</a:t>
            </a:r>
            <a:r>
              <a:rPr lang="en-US" altLang="ja-JP" sz="1400" dirty="0">
                <a:latin typeface="+mn-ea"/>
              </a:rPr>
              <a:t>21</a:t>
            </a:r>
            <a:r>
              <a:rPr lang="ja-JP" altLang="en-US" sz="1400" dirty="0">
                <a:latin typeface="+mn-ea"/>
              </a:rPr>
              <a:t>世紀末）。</a:t>
            </a:r>
            <a:endParaRPr lang="en-US" altLang="ja-JP" sz="1400" dirty="0">
              <a:latin typeface="+mn-ea"/>
            </a:endParaRPr>
          </a:p>
        </p:txBody>
      </p:sp>
      <p:sp>
        <p:nvSpPr>
          <p:cNvPr id="22" name="タイトル 1"/>
          <p:cNvSpPr txBox="1">
            <a:spLocks/>
          </p:cNvSpPr>
          <p:nvPr/>
        </p:nvSpPr>
        <p:spPr>
          <a:xfrm>
            <a:off x="0" y="1"/>
            <a:ext cx="9144000" cy="692695"/>
          </a:xfrm>
          <a:prstGeom prst="rect">
            <a:avLst/>
          </a:prstGeom>
          <a:solidFill>
            <a:srgbClr val="000099"/>
          </a:solidFill>
        </p:spPr>
        <p:txBody>
          <a:bodyPr anchor="ctr" anchorCtr="0"/>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3200" dirty="0">
                <a:solidFill>
                  <a:schemeClr val="bg1"/>
                </a:solidFill>
                <a:latin typeface="+mj-ea"/>
                <a:cs typeface="メイリオ" pitchFamily="50" charset="-128"/>
              </a:rPr>
              <a:t>全国の短時間強雨（将来）</a:t>
            </a:r>
          </a:p>
        </p:txBody>
      </p:sp>
      <p:pic>
        <p:nvPicPr>
          <p:cNvPr id="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2200" y="1873250"/>
            <a:ext cx="2088232" cy="430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コンテンツ プレースホルダー 4"/>
          <p:cNvSpPr txBox="1">
            <a:spLocks/>
          </p:cNvSpPr>
          <p:nvPr/>
        </p:nvSpPr>
        <p:spPr>
          <a:xfrm>
            <a:off x="6483055" y="6105377"/>
            <a:ext cx="1866522" cy="651169"/>
          </a:xfrm>
          <a:prstGeom prst="rect">
            <a:avLst/>
          </a:prstGeom>
          <a:solidFill>
            <a:schemeClr val="accent2">
              <a:lumMod val="50000"/>
            </a:schemeClr>
          </a:solidFill>
          <a:ln>
            <a:solidFill>
              <a:schemeClr val="tx2"/>
            </a:solidFill>
          </a:ln>
        </p:spPr>
        <p:txBody>
          <a:bodyPr>
            <a:noAutofit/>
          </a:bodyPr>
          <a:lstStyle>
            <a:lvl1pPr marL="342900" indent="-342900" algn="l" rtl="0" eaLnBrk="1" fontAlgn="base" hangingPunct="1">
              <a:spcBef>
                <a:spcPct val="20000"/>
              </a:spcBef>
              <a:spcAft>
                <a:spcPct val="0"/>
              </a:spcAft>
              <a:buChar char="•"/>
              <a:defRPr kumimoji="1" sz="20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a:solidFill>
                  <a:schemeClr val="tx1"/>
                </a:solidFill>
                <a:latin typeface="+mn-lt"/>
                <a:ea typeface="+mn-ea"/>
              </a:defRPr>
            </a:lvl2pPr>
            <a:lvl3pPr marL="1143000" indent="-228600" algn="l" rtl="0" eaLnBrk="1" fontAlgn="base" hangingPunct="1">
              <a:spcBef>
                <a:spcPct val="20000"/>
              </a:spcBef>
              <a:spcAft>
                <a:spcPct val="0"/>
              </a:spcAft>
              <a:buChar char="•"/>
              <a:defRPr kumimoji="1" sz="1600">
                <a:solidFill>
                  <a:schemeClr val="tx1"/>
                </a:solidFill>
                <a:latin typeface="+mn-lt"/>
                <a:ea typeface="+mn-ea"/>
              </a:defRPr>
            </a:lvl3pPr>
            <a:lvl4pPr marL="1600200" indent="-228600" algn="l" rtl="0" eaLnBrk="1" fontAlgn="base" hangingPunct="1">
              <a:spcBef>
                <a:spcPct val="20000"/>
              </a:spcBef>
              <a:spcAft>
                <a:spcPct val="0"/>
              </a:spcAft>
              <a:buChar char="–"/>
              <a:defRPr kumimoji="1" sz="1400">
                <a:solidFill>
                  <a:schemeClr val="tx1"/>
                </a:solidFill>
                <a:latin typeface="+mn-lt"/>
                <a:ea typeface="+mn-ea"/>
              </a:defRPr>
            </a:lvl4pPr>
            <a:lvl5pPr marL="2057400" indent="-228600" algn="l" rtl="0" eaLnBrk="1" fontAlgn="base" hangingPunct="1">
              <a:spcBef>
                <a:spcPct val="20000"/>
              </a:spcBef>
              <a:spcAft>
                <a:spcPct val="0"/>
              </a:spcAft>
              <a:buChar char="»"/>
              <a:defRPr kumimoji="1" sz="1400">
                <a:solidFill>
                  <a:schemeClr val="tx1"/>
                </a:solidFill>
                <a:latin typeface="+mn-lt"/>
                <a:ea typeface="+mn-ea"/>
              </a:defRPr>
            </a:lvl5pPr>
            <a:lvl6pPr marL="2514600" indent="-228600" algn="l" rtl="0" eaLnBrk="1" fontAlgn="base" hangingPunct="1">
              <a:spcBef>
                <a:spcPct val="20000"/>
              </a:spcBef>
              <a:spcAft>
                <a:spcPct val="0"/>
              </a:spcAft>
              <a:buChar char="»"/>
              <a:defRPr kumimoji="1" sz="1400">
                <a:solidFill>
                  <a:schemeClr val="tx1"/>
                </a:solidFill>
                <a:latin typeface="+mn-lt"/>
                <a:ea typeface="+mn-ea"/>
              </a:defRPr>
            </a:lvl6pPr>
            <a:lvl7pPr marL="2971800" indent="-228600" algn="l" rtl="0" eaLnBrk="1" fontAlgn="base" hangingPunct="1">
              <a:spcBef>
                <a:spcPct val="20000"/>
              </a:spcBef>
              <a:spcAft>
                <a:spcPct val="0"/>
              </a:spcAft>
              <a:buChar char="»"/>
              <a:defRPr kumimoji="1" sz="1400">
                <a:solidFill>
                  <a:schemeClr val="tx1"/>
                </a:solidFill>
                <a:latin typeface="+mn-lt"/>
                <a:ea typeface="+mn-ea"/>
              </a:defRPr>
            </a:lvl7pPr>
            <a:lvl8pPr marL="3429000" indent="-228600" algn="l" rtl="0" eaLnBrk="1" fontAlgn="base" hangingPunct="1">
              <a:spcBef>
                <a:spcPct val="20000"/>
              </a:spcBef>
              <a:spcAft>
                <a:spcPct val="0"/>
              </a:spcAft>
              <a:buChar char="»"/>
              <a:defRPr kumimoji="1" sz="1400">
                <a:solidFill>
                  <a:schemeClr val="tx1"/>
                </a:solidFill>
                <a:latin typeface="+mn-lt"/>
                <a:ea typeface="+mn-ea"/>
              </a:defRPr>
            </a:lvl8pPr>
            <a:lvl9pPr marL="3886200" indent="-228600" algn="l" rtl="0" eaLnBrk="1" fontAlgn="base" hangingPunct="1">
              <a:spcBef>
                <a:spcPct val="20000"/>
              </a:spcBef>
              <a:spcAft>
                <a:spcPct val="0"/>
              </a:spcAft>
              <a:buChar char="»"/>
              <a:defRPr kumimoji="1" sz="1400">
                <a:solidFill>
                  <a:schemeClr val="tx1"/>
                </a:solidFill>
                <a:latin typeface="+mn-lt"/>
                <a:ea typeface="+mn-ea"/>
              </a:defRPr>
            </a:lvl9pPr>
          </a:lstStyle>
          <a:p>
            <a:pPr marL="0" indent="0">
              <a:buFontTx/>
              <a:buNone/>
            </a:pPr>
            <a:r>
              <a:rPr lang="en-US" altLang="ja-JP" sz="1100" kern="0" dirty="0">
                <a:solidFill>
                  <a:schemeClr val="bg1"/>
                </a:solidFill>
                <a:latin typeface="メイリオ" panose="020B0604030504040204" pitchFamily="50" charset="-128"/>
                <a:cs typeface="メイリオ" panose="020B0604030504040204" pitchFamily="50" charset="-128"/>
              </a:rPr>
              <a:t>20</a:t>
            </a:r>
            <a:r>
              <a:rPr lang="ja-JP" altLang="en-US" sz="1100" kern="0" dirty="0">
                <a:solidFill>
                  <a:schemeClr val="bg1"/>
                </a:solidFill>
                <a:latin typeface="メイリオ" panose="020B0604030504040204" pitchFamily="50" charset="-128"/>
                <a:cs typeface="メイリオ" panose="020B0604030504040204" pitchFamily="50" charset="-128"/>
              </a:rPr>
              <a:t>世紀末：</a:t>
            </a:r>
            <a:r>
              <a:rPr lang="en-US" altLang="ja-JP" sz="1100" kern="0" dirty="0">
                <a:solidFill>
                  <a:schemeClr val="bg1"/>
                </a:solidFill>
                <a:latin typeface="メイリオ" panose="020B0604030504040204" pitchFamily="50" charset="-128"/>
                <a:cs typeface="メイリオ" panose="020B0604030504040204" pitchFamily="50" charset="-128"/>
              </a:rPr>
              <a:t>1980</a:t>
            </a:r>
            <a:r>
              <a:rPr lang="ja-JP" altLang="en-US" sz="1100" kern="0" dirty="0">
                <a:solidFill>
                  <a:schemeClr val="bg1"/>
                </a:solidFill>
                <a:latin typeface="メイリオ" panose="020B0604030504040204" pitchFamily="50" charset="-128"/>
                <a:cs typeface="メイリオ" panose="020B0604030504040204" pitchFamily="50" charset="-128"/>
              </a:rPr>
              <a:t>～</a:t>
            </a:r>
            <a:r>
              <a:rPr lang="en-US" altLang="ja-JP" sz="1100" kern="0" dirty="0">
                <a:solidFill>
                  <a:schemeClr val="bg1"/>
                </a:solidFill>
                <a:latin typeface="メイリオ" panose="020B0604030504040204" pitchFamily="50" charset="-128"/>
                <a:cs typeface="メイリオ" panose="020B0604030504040204" pitchFamily="50" charset="-128"/>
              </a:rPr>
              <a:t>1999</a:t>
            </a:r>
            <a:r>
              <a:rPr lang="ja-JP" altLang="en-US" sz="1100" kern="0" dirty="0">
                <a:solidFill>
                  <a:schemeClr val="bg1"/>
                </a:solidFill>
                <a:latin typeface="メイリオ" panose="020B0604030504040204" pitchFamily="50" charset="-128"/>
                <a:cs typeface="メイリオ" panose="020B0604030504040204" pitchFamily="50" charset="-128"/>
              </a:rPr>
              <a:t>年</a:t>
            </a:r>
            <a:endParaRPr lang="en-US" altLang="ja-JP" sz="1100" kern="0" dirty="0">
              <a:solidFill>
                <a:schemeClr val="bg1"/>
              </a:solidFill>
              <a:latin typeface="メイリオ" panose="020B0604030504040204" pitchFamily="50" charset="-128"/>
              <a:cs typeface="メイリオ" panose="020B0604030504040204" pitchFamily="50" charset="-128"/>
            </a:endParaRPr>
          </a:p>
          <a:p>
            <a:pPr marL="0" indent="0">
              <a:buFontTx/>
              <a:buNone/>
            </a:pPr>
            <a:r>
              <a:rPr lang="en-US" altLang="ja-JP" sz="1100" kern="0" dirty="0">
                <a:solidFill>
                  <a:schemeClr val="bg1"/>
                </a:solidFill>
                <a:latin typeface="メイリオ" panose="020B0604030504040204" pitchFamily="50" charset="-128"/>
                <a:cs typeface="メイリオ" panose="020B0604030504040204" pitchFamily="50" charset="-128"/>
              </a:rPr>
              <a:t>21</a:t>
            </a:r>
            <a:r>
              <a:rPr lang="ja-JP" altLang="en-US" sz="1100" kern="0" dirty="0">
                <a:solidFill>
                  <a:schemeClr val="bg1"/>
                </a:solidFill>
                <a:latin typeface="メイリオ" panose="020B0604030504040204" pitchFamily="50" charset="-128"/>
                <a:cs typeface="メイリオ" panose="020B0604030504040204" pitchFamily="50" charset="-128"/>
              </a:rPr>
              <a:t>世紀末：</a:t>
            </a:r>
            <a:r>
              <a:rPr lang="en-US" altLang="ja-JP" sz="1100" kern="0" dirty="0">
                <a:solidFill>
                  <a:schemeClr val="bg1"/>
                </a:solidFill>
                <a:latin typeface="メイリオ" panose="020B0604030504040204" pitchFamily="50" charset="-128"/>
                <a:cs typeface="メイリオ" panose="020B0604030504040204" pitchFamily="50" charset="-128"/>
              </a:rPr>
              <a:t>2076</a:t>
            </a:r>
            <a:r>
              <a:rPr lang="ja-JP" altLang="en-US" sz="1100" kern="0" dirty="0">
                <a:solidFill>
                  <a:schemeClr val="bg1"/>
                </a:solidFill>
                <a:latin typeface="メイリオ" panose="020B0604030504040204" pitchFamily="50" charset="-128"/>
                <a:cs typeface="メイリオ" panose="020B0604030504040204" pitchFamily="50" charset="-128"/>
              </a:rPr>
              <a:t>～</a:t>
            </a:r>
            <a:r>
              <a:rPr lang="en-US" altLang="ja-JP" sz="1100" kern="0" dirty="0">
                <a:solidFill>
                  <a:schemeClr val="bg1"/>
                </a:solidFill>
                <a:latin typeface="メイリオ" panose="020B0604030504040204" pitchFamily="50" charset="-128"/>
                <a:cs typeface="メイリオ" panose="020B0604030504040204" pitchFamily="50" charset="-128"/>
              </a:rPr>
              <a:t>2095</a:t>
            </a:r>
            <a:r>
              <a:rPr lang="ja-JP" altLang="en-US" sz="1100" kern="0" dirty="0">
                <a:solidFill>
                  <a:schemeClr val="bg1"/>
                </a:solidFill>
                <a:latin typeface="メイリオ" panose="020B0604030504040204" pitchFamily="50" charset="-128"/>
                <a:cs typeface="メイリオ" panose="020B0604030504040204" pitchFamily="50" charset="-128"/>
              </a:rPr>
              <a:t>年</a:t>
            </a:r>
            <a:endParaRPr lang="en-US" altLang="ja-JP" sz="1100" kern="0" dirty="0">
              <a:solidFill>
                <a:schemeClr val="bg1"/>
              </a:solidFill>
              <a:latin typeface="メイリオ" panose="020B0604030504040204" pitchFamily="50" charset="-128"/>
              <a:cs typeface="メイリオ" panose="020B0604030504040204" pitchFamily="50" charset="-128"/>
            </a:endParaRPr>
          </a:p>
          <a:p>
            <a:pPr marL="0" indent="0">
              <a:buNone/>
            </a:pPr>
            <a:r>
              <a:rPr lang="en-US" altLang="ja-JP" sz="1100" kern="0" dirty="0">
                <a:solidFill>
                  <a:schemeClr val="bg1"/>
                </a:solidFill>
                <a:latin typeface="メイリオ" panose="020B0604030504040204" pitchFamily="50" charset="-128"/>
                <a:cs typeface="メイリオ" panose="020B0604030504040204" pitchFamily="50" charset="-128"/>
              </a:rPr>
              <a:t>RCP8.5</a:t>
            </a:r>
            <a:r>
              <a:rPr lang="ja-JP" altLang="en-US" sz="1100" kern="0" dirty="0">
                <a:solidFill>
                  <a:schemeClr val="bg1"/>
                </a:solidFill>
                <a:latin typeface="メイリオ" panose="020B0604030504040204" pitchFamily="50" charset="-128"/>
                <a:cs typeface="メイリオ" panose="020B0604030504040204" pitchFamily="50" charset="-128"/>
              </a:rPr>
              <a:t>に基づく</a:t>
            </a:r>
          </a:p>
        </p:txBody>
      </p:sp>
      <p:pic>
        <p:nvPicPr>
          <p:cNvPr id="4" name="図 3" descr="画面の領域"/>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9632" y="2085130"/>
            <a:ext cx="4063574" cy="3923450"/>
          </a:xfrm>
          <a:prstGeom prst="rect">
            <a:avLst/>
          </a:prstGeom>
        </p:spPr>
      </p:pic>
      <p:sp>
        <p:nvSpPr>
          <p:cNvPr id="11" name="テキスト ボックス 10"/>
          <p:cNvSpPr txBox="1"/>
          <p:nvPr/>
        </p:nvSpPr>
        <p:spPr>
          <a:xfrm>
            <a:off x="7965910" y="2348880"/>
            <a:ext cx="1008112" cy="307777"/>
          </a:xfrm>
          <a:prstGeom prst="rect">
            <a:avLst/>
          </a:prstGeom>
          <a:noFill/>
        </p:spPr>
        <p:txBody>
          <a:bodyPr wrap="square" rtlCol="0">
            <a:spAutoFit/>
          </a:bodyPr>
          <a:lstStyle/>
          <a:p>
            <a:r>
              <a:rPr kumimoji="1" lang="ja-JP" altLang="en-US" sz="1400" dirty="0"/>
              <a:t>（単位：回）</a:t>
            </a:r>
          </a:p>
        </p:txBody>
      </p:sp>
    </p:spTree>
    <p:extLst>
      <p:ext uri="{BB962C8B-B14F-4D97-AF65-F5344CB8AC3E}">
        <p14:creationId xmlns:p14="http://schemas.microsoft.com/office/powerpoint/2010/main" val="17641897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D7F7FE52-1DCA-477B-B55C-F0AADD0F64E4}" type="slidenum">
              <a:rPr kumimoji="1" lang="ja-JP" altLang="en-US" smtClean="0"/>
              <a:t>31</a:t>
            </a:fld>
            <a:endParaRPr kumimoji="1" lang="ja-JP" altLang="en-US"/>
          </a:p>
        </p:txBody>
      </p:sp>
      <p:sp>
        <p:nvSpPr>
          <p:cNvPr id="3" name="タイトル 1"/>
          <p:cNvSpPr txBox="1">
            <a:spLocks/>
          </p:cNvSpPr>
          <p:nvPr/>
        </p:nvSpPr>
        <p:spPr>
          <a:xfrm>
            <a:off x="0" y="1"/>
            <a:ext cx="9144000" cy="692695"/>
          </a:xfrm>
          <a:prstGeom prst="rect">
            <a:avLst/>
          </a:prstGeom>
          <a:solidFill>
            <a:srgbClr val="000099"/>
          </a:solidFill>
        </p:spPr>
        <p:txBody>
          <a:bodyPr anchor="ctr" anchorCtr="0"/>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3200" dirty="0">
                <a:solidFill>
                  <a:schemeClr val="bg1"/>
                </a:solidFill>
                <a:latin typeface="+mj-ea"/>
                <a:cs typeface="メイリオ" pitchFamily="50" charset="-128"/>
              </a:rPr>
              <a:t>茨城県の短時間強雨（将来）</a:t>
            </a:r>
          </a:p>
        </p:txBody>
      </p:sp>
      <p:pic>
        <p:nvPicPr>
          <p:cNvPr id="4" name="図 3" descr="画面の領域"/>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478" y="1268760"/>
            <a:ext cx="8914711" cy="4525668"/>
          </a:xfrm>
          <a:prstGeom prst="rect">
            <a:avLst/>
          </a:prstGeom>
        </p:spPr>
      </p:pic>
      <p:sp>
        <p:nvSpPr>
          <p:cNvPr id="6" name="正方形/長方形 5"/>
          <p:cNvSpPr/>
          <p:nvPr/>
        </p:nvSpPr>
        <p:spPr>
          <a:xfrm>
            <a:off x="6516216" y="5085184"/>
            <a:ext cx="2526973" cy="1080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251520" y="6124119"/>
            <a:ext cx="5436096" cy="523220"/>
          </a:xfrm>
          <a:prstGeom prst="rect">
            <a:avLst/>
          </a:prstGeom>
          <a:solidFill>
            <a:schemeClr val="accent6">
              <a:lumMod val="60000"/>
              <a:lumOff val="40000"/>
            </a:schemeClr>
          </a:solidFill>
        </p:spPr>
        <p:txBody>
          <a:bodyPr wrap="square">
            <a:spAutoFit/>
          </a:bodyPr>
          <a:lstStyle/>
          <a:p>
            <a:pPr marL="85725" indent="4763" algn="just">
              <a:spcAft>
                <a:spcPts val="600"/>
              </a:spcAft>
            </a:pPr>
            <a:r>
              <a:rPr lang="ja-JP" altLang="en-US" sz="1400" dirty="0">
                <a:latin typeface="+mn-ea"/>
              </a:rPr>
              <a:t>棒グラフは将来変化量（</a:t>
            </a:r>
            <a:r>
              <a:rPr lang="en-US" altLang="ja-JP" sz="1400" dirty="0">
                <a:latin typeface="+mn-ea"/>
              </a:rPr>
              <a:t>20</a:t>
            </a:r>
            <a:r>
              <a:rPr lang="ja-JP" altLang="en-US" sz="1400" dirty="0">
                <a:latin typeface="+mn-ea"/>
              </a:rPr>
              <a:t>世紀末平均と比べた</a:t>
            </a:r>
            <a:r>
              <a:rPr lang="en-US" altLang="ja-JP" sz="1400" dirty="0">
                <a:latin typeface="+mn-ea"/>
              </a:rPr>
              <a:t>21</a:t>
            </a:r>
            <a:r>
              <a:rPr lang="ja-JP" altLang="en-US" sz="1400" dirty="0">
                <a:latin typeface="+mn-ea"/>
              </a:rPr>
              <a:t>世紀末平均の変化量）。細縦線は年々変動の幅（左側：</a:t>
            </a:r>
            <a:r>
              <a:rPr lang="en-US" altLang="ja-JP" sz="1400" dirty="0">
                <a:latin typeface="+mn-ea"/>
              </a:rPr>
              <a:t>20</a:t>
            </a:r>
            <a:r>
              <a:rPr lang="ja-JP" altLang="en-US" sz="1400" dirty="0">
                <a:latin typeface="+mn-ea"/>
              </a:rPr>
              <a:t>世紀末、右側：</a:t>
            </a:r>
            <a:r>
              <a:rPr lang="en-US" altLang="ja-JP" sz="1400" dirty="0">
                <a:latin typeface="+mn-ea"/>
              </a:rPr>
              <a:t>21</a:t>
            </a:r>
            <a:r>
              <a:rPr lang="ja-JP" altLang="en-US" sz="1400" dirty="0">
                <a:latin typeface="+mn-ea"/>
              </a:rPr>
              <a:t>世紀末）。</a:t>
            </a:r>
            <a:endParaRPr lang="en-US" altLang="ja-JP" sz="1400" dirty="0">
              <a:latin typeface="+mn-ea"/>
            </a:endParaRPr>
          </a:p>
        </p:txBody>
      </p:sp>
    </p:spTree>
    <p:extLst>
      <p:ext uri="{BB962C8B-B14F-4D97-AF65-F5344CB8AC3E}">
        <p14:creationId xmlns:p14="http://schemas.microsoft.com/office/powerpoint/2010/main" val="357937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83968" y="2636912"/>
            <a:ext cx="3454192" cy="2369820"/>
          </a:xfrm>
          <a:prstGeom prst="rect">
            <a:avLst/>
          </a:prstGeom>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832" y="2589411"/>
            <a:ext cx="3460242" cy="24395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テキスト ボックス 4"/>
          <p:cNvSpPr txBox="1">
            <a:spLocks noChangeArrowheads="1"/>
          </p:cNvSpPr>
          <p:nvPr/>
        </p:nvSpPr>
        <p:spPr bwMode="auto">
          <a:xfrm>
            <a:off x="5563112" y="2553987"/>
            <a:ext cx="1257300" cy="369332"/>
          </a:xfrm>
          <a:prstGeom prst="rect">
            <a:avLst/>
          </a:prstGeom>
          <a:solidFill>
            <a:sysClr val="window" lastClr="FFFFFF"/>
          </a:solidFill>
          <a:ln>
            <a:noFill/>
          </a:ln>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1" lang="ja-JP" altLang="en-US" sz="1800" b="0" i="0" u="none" strike="noStrike" kern="0" cap="none" spc="0" normalizeH="0" baseline="0" noProof="0" dirty="0">
                <a:ln>
                  <a:noFill/>
                </a:ln>
                <a:solidFill>
                  <a:prstClr val="black"/>
                </a:solidFill>
                <a:effectLst/>
                <a:uLnTx/>
                <a:uFillTx/>
                <a:latin typeface="HGS創英角ｺﾞｼｯｸUB" panose="020B0900000000000000" pitchFamily="50" charset="-128"/>
                <a:ea typeface="HGS創英角ｺﾞｼｯｸUB" panose="020B0900000000000000" pitchFamily="50" charset="-128"/>
              </a:rPr>
              <a:t>世界全体</a:t>
            </a:r>
          </a:p>
        </p:txBody>
      </p:sp>
      <p:sp>
        <p:nvSpPr>
          <p:cNvPr id="10" name="テキスト ボックス 9"/>
          <p:cNvSpPr txBox="1"/>
          <p:nvPr/>
        </p:nvSpPr>
        <p:spPr>
          <a:xfrm>
            <a:off x="755576" y="5085184"/>
            <a:ext cx="3414650" cy="1212212"/>
          </a:xfrm>
          <a:prstGeom prst="rect">
            <a:avLst/>
          </a:prstGeom>
          <a:solidFill>
            <a:sysClr val="window" lastClr="FFFFFF"/>
          </a:solidFill>
          <a:ln w="25400" cap="flat" cmpd="sng" algn="ctr">
            <a:solidFill>
              <a:srgbClr val="4F81BD"/>
            </a:solidFill>
            <a:prstDash val="solid"/>
          </a:ln>
          <a:effectLst/>
        </p:spPr>
        <p:txBody>
          <a:bodyPr wrap="none">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dirty="0">
                <a:ln>
                  <a:noFill/>
                </a:ln>
                <a:solidFill>
                  <a:prstClr val="black"/>
                </a:solidFill>
                <a:effectLst/>
                <a:uLnTx/>
                <a:uFillTx/>
                <a:latin typeface="HGS創英角ｺﾞｼｯｸUB" panose="020B0900000000000000" pitchFamily="50" charset="-128"/>
                <a:ea typeface="HGS創英角ｺﾞｼｯｸUB" panose="020B0900000000000000" pitchFamily="50" charset="-128"/>
                <a:cs typeface="+mn-cs"/>
              </a:rPr>
              <a:t>I:  </a:t>
            </a:r>
            <a:r>
              <a:rPr kumimoji="0" lang="ja-JP" altLang="en-US" sz="1800" b="0" i="0" u="none" strike="noStrike" kern="0" cap="none" spc="0" normalizeH="0" baseline="0" noProof="0" dirty="0">
                <a:ln>
                  <a:noFill/>
                </a:ln>
                <a:solidFill>
                  <a:prstClr val="black"/>
                </a:solidFill>
                <a:effectLst/>
                <a:uLnTx/>
                <a:uFillTx/>
                <a:latin typeface="HGS創英角ｺﾞｼｯｸUB" panose="020B0900000000000000" pitchFamily="50" charset="-128"/>
                <a:ea typeface="HGS創英角ｺﾞｼｯｸUB" panose="020B0900000000000000" pitchFamily="50" charset="-128"/>
                <a:cs typeface="+mn-cs"/>
              </a:rPr>
              <a:t>発生頻度</a:t>
            </a:r>
            <a:endParaRPr kumimoji="0" lang="en-US" altLang="ja-JP" sz="1800" b="0" i="0" u="none" strike="noStrike" kern="0" cap="none" spc="0" normalizeH="0" baseline="0" noProof="0" dirty="0">
              <a:ln>
                <a:noFill/>
              </a:ln>
              <a:solidFill>
                <a:prstClr val="black"/>
              </a:solidFill>
              <a:effectLst/>
              <a:uLnTx/>
              <a:uFillTx/>
              <a:latin typeface="HGS創英角ｺﾞｼｯｸUB" panose="020B0900000000000000" pitchFamily="50" charset="-128"/>
              <a:ea typeface="HGS創英角ｺﾞｼｯｸUB" panose="020B0900000000000000" pitchFamily="50" charset="-128"/>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dirty="0">
                <a:ln>
                  <a:noFill/>
                </a:ln>
                <a:solidFill>
                  <a:prstClr val="black"/>
                </a:solidFill>
                <a:effectLst/>
                <a:uLnTx/>
                <a:uFillTx/>
                <a:latin typeface="HGS創英角ｺﾞｼｯｸUB" panose="020B0900000000000000" pitchFamily="50" charset="-128"/>
                <a:ea typeface="HGS創英角ｺﾞｼｯｸUB" panose="020B0900000000000000" pitchFamily="50" charset="-128"/>
                <a:cs typeface="+mn-cs"/>
              </a:rPr>
              <a:t>II:  </a:t>
            </a:r>
            <a:r>
              <a:rPr kumimoji="0" lang="ja-JP" altLang="en-US" sz="1800" b="0" i="0" u="none" strike="noStrike" kern="0" cap="none" spc="0" normalizeH="0" baseline="0" noProof="0" dirty="0">
                <a:ln>
                  <a:noFill/>
                </a:ln>
                <a:solidFill>
                  <a:prstClr val="black"/>
                </a:solidFill>
                <a:effectLst/>
                <a:uLnTx/>
                <a:uFillTx/>
                <a:latin typeface="HGS創英角ｺﾞｼｯｸUB" panose="020B0900000000000000" pitchFamily="50" charset="-128"/>
                <a:ea typeface="HGS創英角ｺﾞｼｯｸUB" panose="020B0900000000000000" pitchFamily="50" charset="-128"/>
                <a:cs typeface="+mn-cs"/>
              </a:rPr>
              <a:t>発生頻度（風速</a:t>
            </a:r>
            <a:r>
              <a:rPr kumimoji="0" lang="en-US" altLang="ja-JP" sz="1800" b="0" i="0" u="none" strike="noStrike" kern="0" cap="none" spc="0" normalizeH="0" baseline="0" noProof="0" dirty="0">
                <a:ln>
                  <a:noFill/>
                </a:ln>
                <a:solidFill>
                  <a:prstClr val="black"/>
                </a:solidFill>
                <a:effectLst/>
                <a:uLnTx/>
                <a:uFillTx/>
                <a:latin typeface="HGS創英角ｺﾞｼｯｸUB" panose="020B0900000000000000" pitchFamily="50" charset="-128"/>
                <a:ea typeface="HGS創英角ｺﾞｼｯｸUB" panose="020B0900000000000000" pitchFamily="50" charset="-128"/>
                <a:cs typeface="+mn-cs"/>
              </a:rPr>
              <a:t>59m/s</a:t>
            </a:r>
            <a:r>
              <a:rPr kumimoji="0" lang="ja-JP" altLang="en-US" sz="1800" b="0" i="0" u="none" strike="noStrike" kern="0" cap="none" spc="0" normalizeH="0" baseline="0" noProof="0" dirty="0">
                <a:ln>
                  <a:noFill/>
                </a:ln>
                <a:solidFill>
                  <a:prstClr val="black"/>
                </a:solidFill>
                <a:effectLst/>
                <a:uLnTx/>
                <a:uFillTx/>
                <a:latin typeface="HGS創英角ｺﾞｼｯｸUB" panose="020B0900000000000000" pitchFamily="50" charset="-128"/>
                <a:ea typeface="HGS創英角ｺﾞｼｯｸUB" panose="020B0900000000000000" pitchFamily="50" charset="-128"/>
                <a:cs typeface="+mn-cs"/>
              </a:rPr>
              <a:t>以上）</a:t>
            </a:r>
            <a:endParaRPr kumimoji="0" lang="en-US" altLang="ja-JP" sz="1800" b="0" i="0" u="none" strike="noStrike" kern="0" cap="none" spc="0" normalizeH="0" baseline="0" noProof="0" dirty="0">
              <a:ln>
                <a:noFill/>
              </a:ln>
              <a:solidFill>
                <a:prstClr val="black"/>
              </a:solidFill>
              <a:effectLst/>
              <a:uLnTx/>
              <a:uFillTx/>
              <a:latin typeface="HGS創英角ｺﾞｼｯｸUB" panose="020B0900000000000000" pitchFamily="50" charset="-128"/>
              <a:ea typeface="HGS創英角ｺﾞｼｯｸUB" panose="020B0900000000000000" pitchFamily="50" charset="-128"/>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dirty="0">
                <a:ln>
                  <a:noFill/>
                </a:ln>
                <a:solidFill>
                  <a:prstClr val="black"/>
                </a:solidFill>
                <a:effectLst/>
                <a:uLnTx/>
                <a:uFillTx/>
                <a:latin typeface="HGS創英角ｺﾞｼｯｸUB" panose="020B0900000000000000" pitchFamily="50" charset="-128"/>
                <a:ea typeface="HGS創英角ｺﾞｼｯｸUB" panose="020B0900000000000000" pitchFamily="50" charset="-128"/>
                <a:cs typeface="+mn-cs"/>
              </a:rPr>
              <a:t>III: </a:t>
            </a:r>
            <a:r>
              <a:rPr kumimoji="0" lang="ja-JP" altLang="en-US" sz="1800" b="0" i="0" u="none" strike="noStrike" kern="0" cap="none" spc="0" normalizeH="0" baseline="0" noProof="0" dirty="0">
                <a:ln>
                  <a:noFill/>
                </a:ln>
                <a:solidFill>
                  <a:prstClr val="black"/>
                </a:solidFill>
                <a:effectLst/>
                <a:uLnTx/>
                <a:uFillTx/>
                <a:latin typeface="HGS創英角ｺﾞｼｯｸUB" panose="020B0900000000000000" pitchFamily="50" charset="-128"/>
                <a:ea typeface="HGS創英角ｺﾞｼｯｸUB" panose="020B0900000000000000" pitchFamily="50" charset="-128"/>
                <a:cs typeface="+mn-cs"/>
              </a:rPr>
              <a:t>最大強度</a:t>
            </a:r>
            <a:endParaRPr kumimoji="0" lang="en-US" altLang="ja-JP" sz="1800" b="0" i="0" u="none" strike="noStrike" kern="0" cap="none" spc="0" normalizeH="0" baseline="0" noProof="0" dirty="0">
              <a:ln>
                <a:noFill/>
              </a:ln>
              <a:solidFill>
                <a:prstClr val="black"/>
              </a:solidFill>
              <a:effectLst/>
              <a:uLnTx/>
              <a:uFillTx/>
              <a:latin typeface="HGS創英角ｺﾞｼｯｸUB" panose="020B0900000000000000" pitchFamily="50" charset="-128"/>
              <a:ea typeface="HGS創英角ｺﾞｼｯｸUB" panose="020B0900000000000000" pitchFamily="50" charset="-128"/>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dirty="0">
                <a:ln>
                  <a:noFill/>
                </a:ln>
                <a:solidFill>
                  <a:prstClr val="black"/>
                </a:solidFill>
                <a:effectLst/>
                <a:uLnTx/>
                <a:uFillTx/>
                <a:latin typeface="HGS創英角ｺﾞｼｯｸUB" panose="020B0900000000000000" pitchFamily="50" charset="-128"/>
                <a:ea typeface="HGS創英角ｺﾞｼｯｸUB" panose="020B0900000000000000" pitchFamily="50" charset="-128"/>
                <a:cs typeface="+mn-cs"/>
              </a:rPr>
              <a:t>IV: </a:t>
            </a:r>
            <a:r>
              <a:rPr kumimoji="0" lang="ja-JP" altLang="en-US" sz="1800" b="0" i="0" u="none" strike="noStrike" kern="0" cap="none" spc="0" normalizeH="0" baseline="0" noProof="0" dirty="0">
                <a:ln>
                  <a:noFill/>
                </a:ln>
                <a:solidFill>
                  <a:prstClr val="black"/>
                </a:solidFill>
                <a:effectLst/>
                <a:uLnTx/>
                <a:uFillTx/>
                <a:latin typeface="HGS創英角ｺﾞｼｯｸUB" panose="020B0900000000000000" pitchFamily="50" charset="-128"/>
                <a:ea typeface="HGS創英角ｺﾞｼｯｸUB" panose="020B0900000000000000" pitchFamily="50" charset="-128"/>
                <a:cs typeface="+mn-cs"/>
              </a:rPr>
              <a:t>降雨強度</a:t>
            </a:r>
          </a:p>
        </p:txBody>
      </p:sp>
      <p:sp>
        <p:nvSpPr>
          <p:cNvPr id="11" name="テキスト ボックス 4"/>
          <p:cNvSpPr txBox="1">
            <a:spLocks noChangeArrowheads="1"/>
          </p:cNvSpPr>
          <p:nvPr/>
        </p:nvSpPr>
        <p:spPr bwMode="auto">
          <a:xfrm>
            <a:off x="1890392" y="2524963"/>
            <a:ext cx="1361775" cy="369332"/>
          </a:xfrm>
          <a:prstGeom prst="rect">
            <a:avLst/>
          </a:prstGeom>
          <a:solidFill>
            <a:sysClr val="window" lastClr="FFFFFF"/>
          </a:solidFill>
          <a:ln>
            <a:noFill/>
          </a:ln>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1" lang="ja-JP" altLang="en-US" sz="1800" b="0" i="0" u="none" strike="noStrike" kern="0" cap="none" spc="0" normalizeH="0" baseline="0" noProof="0" dirty="0">
                <a:ln>
                  <a:noFill/>
                </a:ln>
                <a:solidFill>
                  <a:prstClr val="black"/>
                </a:solidFill>
                <a:effectLst/>
                <a:uLnTx/>
                <a:uFillTx/>
                <a:latin typeface="HGS創英角ｺﾞｼｯｸUB" panose="020B0900000000000000" pitchFamily="50" charset="-128"/>
                <a:ea typeface="HGS創英角ｺﾞｼｯｸUB" panose="020B0900000000000000" pitchFamily="50" charset="-128"/>
              </a:rPr>
              <a:t>北西太平洋</a:t>
            </a:r>
          </a:p>
        </p:txBody>
      </p:sp>
      <p:sp>
        <p:nvSpPr>
          <p:cNvPr id="12" name="テキスト ボックス 10"/>
          <p:cNvSpPr txBox="1">
            <a:spLocks noChangeArrowheads="1"/>
          </p:cNvSpPr>
          <p:nvPr/>
        </p:nvSpPr>
        <p:spPr bwMode="auto">
          <a:xfrm>
            <a:off x="1606155" y="2204864"/>
            <a:ext cx="5931689" cy="369332"/>
          </a:xfrm>
          <a:prstGeom prst="rect">
            <a:avLst/>
          </a:prstGeom>
          <a:solidFill>
            <a:schemeClr val="accent3">
              <a:lumMod val="50000"/>
            </a:schemeClr>
          </a:solidFill>
          <a:ln>
            <a:noFill/>
          </a:ln>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1" lang="en-US" altLang="ja-JP" sz="1800" b="0" i="0" u="none" strike="noStrike" kern="0" cap="none" spc="0" normalizeH="0" baseline="0" noProof="0" dirty="0">
                <a:ln>
                  <a:noFill/>
                </a:ln>
                <a:solidFill>
                  <a:prstClr val="white"/>
                </a:solidFill>
                <a:effectLst/>
                <a:uLnTx/>
                <a:uFillTx/>
                <a:latin typeface="+mn-lt"/>
                <a:ea typeface="+mn-ea"/>
              </a:rPr>
              <a:t>2000</a:t>
            </a:r>
            <a:r>
              <a:rPr kumimoji="1" lang="ja-JP" altLang="en-US" sz="1800" b="0" i="0" u="none" strike="noStrike" kern="0" cap="none" spc="0" normalizeH="0" baseline="0" noProof="0" dirty="0">
                <a:ln>
                  <a:noFill/>
                </a:ln>
                <a:solidFill>
                  <a:prstClr val="white"/>
                </a:solidFill>
                <a:effectLst/>
                <a:uLnTx/>
                <a:uFillTx/>
                <a:latin typeface="+mn-lt"/>
                <a:ea typeface="+mn-ea"/>
              </a:rPr>
              <a:t>～</a:t>
            </a:r>
            <a:r>
              <a:rPr kumimoji="1" lang="en-US" altLang="ja-JP" sz="1800" b="0" i="0" u="none" strike="noStrike" kern="0" cap="none" spc="0" normalizeH="0" baseline="0" noProof="0" dirty="0">
                <a:ln>
                  <a:noFill/>
                </a:ln>
                <a:solidFill>
                  <a:prstClr val="white"/>
                </a:solidFill>
                <a:effectLst/>
                <a:uLnTx/>
                <a:uFillTx/>
                <a:latin typeface="+mn-lt"/>
                <a:ea typeface="+mn-ea"/>
              </a:rPr>
              <a:t>2019</a:t>
            </a:r>
            <a:r>
              <a:rPr kumimoji="1" lang="ja-JP" altLang="en-US" sz="1800" b="0" i="0" u="none" strike="noStrike" kern="0" cap="none" spc="0" normalizeH="0" baseline="0" noProof="0" dirty="0">
                <a:ln>
                  <a:noFill/>
                </a:ln>
                <a:solidFill>
                  <a:prstClr val="white"/>
                </a:solidFill>
                <a:effectLst/>
                <a:uLnTx/>
                <a:uFillTx/>
                <a:latin typeface="+mn-lt"/>
                <a:ea typeface="+mn-ea"/>
              </a:rPr>
              <a:t>年と比較した</a:t>
            </a:r>
            <a:r>
              <a:rPr kumimoji="1" lang="en-US" altLang="ja-JP" sz="1800" b="0" i="0" u="none" strike="noStrike" kern="0" cap="none" spc="0" normalizeH="0" baseline="0" noProof="0" dirty="0">
                <a:ln>
                  <a:noFill/>
                </a:ln>
                <a:solidFill>
                  <a:prstClr val="white"/>
                </a:solidFill>
                <a:effectLst/>
                <a:uLnTx/>
                <a:uFillTx/>
                <a:latin typeface="+mn-lt"/>
                <a:ea typeface="+mn-ea"/>
              </a:rPr>
              <a:t>2081</a:t>
            </a:r>
            <a:r>
              <a:rPr kumimoji="1" lang="ja-JP" altLang="en-US" sz="1800" b="0" i="0" u="none" strike="noStrike" kern="0" cap="none" spc="0" normalizeH="0" baseline="0" noProof="0" dirty="0">
                <a:ln>
                  <a:noFill/>
                </a:ln>
                <a:solidFill>
                  <a:prstClr val="white"/>
                </a:solidFill>
                <a:effectLst/>
                <a:uLnTx/>
                <a:uFillTx/>
                <a:latin typeface="+mn-lt"/>
                <a:ea typeface="+mn-ea"/>
              </a:rPr>
              <a:t>～</a:t>
            </a:r>
            <a:r>
              <a:rPr kumimoji="1" lang="en-US" altLang="ja-JP" sz="1800" b="0" i="0" u="none" strike="noStrike" kern="0" cap="none" spc="0" normalizeH="0" baseline="0" noProof="0" dirty="0">
                <a:ln>
                  <a:noFill/>
                </a:ln>
                <a:solidFill>
                  <a:prstClr val="white"/>
                </a:solidFill>
                <a:effectLst/>
                <a:uLnTx/>
                <a:uFillTx/>
                <a:latin typeface="+mn-lt"/>
                <a:ea typeface="+mn-ea"/>
              </a:rPr>
              <a:t>2100</a:t>
            </a:r>
            <a:r>
              <a:rPr kumimoji="1" lang="ja-JP" altLang="en-US" sz="1800" b="0" i="0" u="none" strike="noStrike" kern="0" cap="none" spc="0" normalizeH="0" baseline="0" noProof="0" dirty="0">
                <a:ln>
                  <a:noFill/>
                </a:ln>
                <a:solidFill>
                  <a:prstClr val="white"/>
                </a:solidFill>
                <a:effectLst/>
                <a:uLnTx/>
                <a:uFillTx/>
                <a:latin typeface="+mn-lt"/>
                <a:ea typeface="+mn-ea"/>
              </a:rPr>
              <a:t>年の変化率</a:t>
            </a:r>
          </a:p>
        </p:txBody>
      </p:sp>
      <p:sp>
        <p:nvSpPr>
          <p:cNvPr id="13" name="テキスト ボックス 11"/>
          <p:cNvSpPr txBox="1">
            <a:spLocks noChangeArrowheads="1"/>
          </p:cNvSpPr>
          <p:nvPr/>
        </p:nvSpPr>
        <p:spPr bwMode="auto">
          <a:xfrm>
            <a:off x="4283968" y="5373216"/>
            <a:ext cx="4685788" cy="738664"/>
          </a:xfrm>
          <a:prstGeom prst="rect">
            <a:avLst/>
          </a:prstGeom>
          <a:solidFill>
            <a:schemeClr val="accent2">
              <a:lumMod val="50000"/>
            </a:schemeClr>
          </a:solidFill>
          <a:ln>
            <a:noFill/>
          </a:ln>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1" lang="en-US" altLang="ja-JP" sz="1400" b="0" i="0" u="none" strike="noStrike" kern="0" cap="none" spc="0" normalizeH="0" baseline="0" noProof="0" dirty="0">
                <a:ln>
                  <a:noFill/>
                </a:ln>
                <a:solidFill>
                  <a:schemeClr val="bg1"/>
                </a:solidFill>
                <a:effectLst/>
                <a:uLnTx/>
                <a:uFillTx/>
              </a:rPr>
              <a:t>※IPCC</a:t>
            </a:r>
            <a:r>
              <a:rPr kumimoji="1" lang="ja-JP" altLang="en-US" sz="1400" b="0" i="0" u="none" strike="noStrike" kern="0" cap="none" spc="0" normalizeH="0" baseline="0" noProof="0" dirty="0">
                <a:ln>
                  <a:noFill/>
                </a:ln>
                <a:solidFill>
                  <a:schemeClr val="bg1"/>
                </a:solidFill>
                <a:effectLst/>
                <a:uLnTx/>
                <a:uFillTx/>
              </a:rPr>
              <a:t>で想定されている将来の温室効果ガス排出量に関する複数のシナリオのうち、</a:t>
            </a:r>
            <a:r>
              <a:rPr lang="ja-JP" altLang="en-US" sz="1400" kern="0" dirty="0">
                <a:solidFill>
                  <a:schemeClr val="bg1"/>
                </a:solidFill>
              </a:rPr>
              <a:t>中位の排出シナリオ（</a:t>
            </a:r>
            <a:r>
              <a:rPr lang="en-US" altLang="ja-JP" sz="1400" kern="0" dirty="0">
                <a:solidFill>
                  <a:schemeClr val="bg1"/>
                </a:solidFill>
              </a:rPr>
              <a:t>A1B</a:t>
            </a:r>
            <a:r>
              <a:rPr lang="ja-JP" altLang="en-US" sz="1400" kern="0" dirty="0">
                <a:solidFill>
                  <a:schemeClr val="bg1"/>
                </a:solidFill>
              </a:rPr>
              <a:t>シナリオ）に基づく予測</a:t>
            </a:r>
            <a:endParaRPr kumimoji="1" lang="ja-JP" altLang="en-US" sz="1400" b="0" i="0" u="none" strike="noStrike" kern="0" cap="none" spc="0" normalizeH="0" baseline="0" noProof="0" dirty="0">
              <a:ln>
                <a:noFill/>
              </a:ln>
              <a:solidFill>
                <a:schemeClr val="bg1"/>
              </a:solidFill>
              <a:effectLst/>
              <a:uLnTx/>
              <a:uFillTx/>
            </a:endParaRPr>
          </a:p>
        </p:txBody>
      </p:sp>
      <p:sp>
        <p:nvSpPr>
          <p:cNvPr id="14" name="正方形/長方形 10"/>
          <p:cNvSpPr>
            <a:spLocks noChangeArrowheads="1"/>
          </p:cNvSpPr>
          <p:nvPr/>
        </p:nvSpPr>
        <p:spPr bwMode="auto">
          <a:xfrm>
            <a:off x="467544" y="6383318"/>
            <a:ext cx="67439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6699FF"/>
              </a:buClr>
              <a:buSzPct val="80000"/>
              <a:buFont typeface="Wingdings" pitchFamily="2" charset="2"/>
              <a:buChar char="l"/>
              <a:defRPr kumimoji="1" sz="3200">
                <a:solidFill>
                  <a:schemeClr val="tx1"/>
                </a:solidFill>
                <a:latin typeface="Verdana" pitchFamily="34" charset="0"/>
                <a:ea typeface="ＭＳ Ｐゴシック" pitchFamily="50" charset="-128"/>
              </a:defRPr>
            </a:lvl1pPr>
            <a:lvl2pPr marL="742950" indent="-285750" eaLnBrk="0" hangingPunct="0">
              <a:spcBef>
                <a:spcPct val="20000"/>
              </a:spcBef>
              <a:buClr>
                <a:srgbClr val="6699FF"/>
              </a:buClr>
              <a:buSzPct val="80000"/>
              <a:buFont typeface="Wingdings" pitchFamily="2" charset="2"/>
              <a:buChar char="l"/>
              <a:defRPr kumimoji="1" sz="2800">
                <a:solidFill>
                  <a:schemeClr val="tx1"/>
                </a:solidFill>
                <a:latin typeface="Verdana" pitchFamily="34" charset="0"/>
                <a:ea typeface="ＭＳ Ｐゴシック" pitchFamily="50" charset="-128"/>
              </a:defRPr>
            </a:lvl2pPr>
            <a:lvl3pPr marL="1143000" indent="-228600" eaLnBrk="0" hangingPunct="0">
              <a:spcBef>
                <a:spcPct val="20000"/>
              </a:spcBef>
              <a:buClr>
                <a:srgbClr val="6699FF"/>
              </a:buClr>
              <a:buSzPct val="80000"/>
              <a:buFont typeface="Wingdings" pitchFamily="2" charset="2"/>
              <a:buChar char="l"/>
              <a:defRPr kumimoji="1" sz="2400">
                <a:solidFill>
                  <a:schemeClr val="tx1"/>
                </a:solidFill>
                <a:latin typeface="Verdana" pitchFamily="34" charset="0"/>
                <a:ea typeface="ＭＳ Ｐゴシック" pitchFamily="50" charset="-128"/>
              </a:defRPr>
            </a:lvl3pPr>
            <a:lvl4pPr marL="1600200" indent="-228600" eaLnBrk="0" hangingPunct="0">
              <a:spcBef>
                <a:spcPct val="20000"/>
              </a:spcBef>
              <a:buClr>
                <a:srgbClr val="6699FF"/>
              </a:buClr>
              <a:buSzPct val="80000"/>
              <a:buFont typeface="Wingdings" pitchFamily="2" charset="2"/>
              <a:buChar char="l"/>
              <a:defRPr kumimoji="1" sz="2000">
                <a:solidFill>
                  <a:schemeClr val="tx1"/>
                </a:solidFill>
                <a:latin typeface="Verdana" pitchFamily="34" charset="0"/>
                <a:ea typeface="ＭＳ Ｐゴシック" pitchFamily="50" charset="-128"/>
              </a:defRPr>
            </a:lvl4pPr>
            <a:lvl5pPr marL="2057400" indent="-228600" eaLnBrk="0" hangingPunct="0">
              <a:spcBef>
                <a:spcPct val="20000"/>
              </a:spcBef>
              <a:buClr>
                <a:srgbClr val="6699FF"/>
              </a:buClr>
              <a:buSzPct val="80000"/>
              <a:buFont typeface="Wingdings" pitchFamily="2" charset="2"/>
              <a:buChar char="l"/>
              <a:defRPr kumimoji="1" sz="2000">
                <a:solidFill>
                  <a:schemeClr val="tx1"/>
                </a:solidFill>
                <a:latin typeface="Verdana" pitchFamily="34" charset="0"/>
                <a:ea typeface="ＭＳ Ｐゴシック" pitchFamily="50" charset="-128"/>
              </a:defRPr>
            </a:lvl5pPr>
            <a:lvl6pPr marL="2514600" indent="-228600" eaLnBrk="0" fontAlgn="base" hangingPunct="0">
              <a:spcBef>
                <a:spcPct val="20000"/>
              </a:spcBef>
              <a:spcAft>
                <a:spcPct val="0"/>
              </a:spcAft>
              <a:buClr>
                <a:srgbClr val="6699FF"/>
              </a:buClr>
              <a:buSzPct val="80000"/>
              <a:buFont typeface="Wingdings" pitchFamily="2" charset="2"/>
              <a:buChar char="l"/>
              <a:defRPr kumimoji="1" sz="2000">
                <a:solidFill>
                  <a:schemeClr val="tx1"/>
                </a:solidFill>
                <a:latin typeface="Verdana" pitchFamily="34" charset="0"/>
                <a:ea typeface="ＭＳ Ｐゴシック" pitchFamily="50" charset="-128"/>
              </a:defRPr>
            </a:lvl6pPr>
            <a:lvl7pPr marL="2971800" indent="-228600" eaLnBrk="0" fontAlgn="base" hangingPunct="0">
              <a:spcBef>
                <a:spcPct val="20000"/>
              </a:spcBef>
              <a:spcAft>
                <a:spcPct val="0"/>
              </a:spcAft>
              <a:buClr>
                <a:srgbClr val="6699FF"/>
              </a:buClr>
              <a:buSzPct val="80000"/>
              <a:buFont typeface="Wingdings" pitchFamily="2" charset="2"/>
              <a:buChar char="l"/>
              <a:defRPr kumimoji="1" sz="2000">
                <a:solidFill>
                  <a:schemeClr val="tx1"/>
                </a:solidFill>
                <a:latin typeface="Verdana" pitchFamily="34" charset="0"/>
                <a:ea typeface="ＭＳ Ｐゴシック" pitchFamily="50" charset="-128"/>
              </a:defRPr>
            </a:lvl7pPr>
            <a:lvl8pPr marL="3429000" indent="-228600" eaLnBrk="0" fontAlgn="base" hangingPunct="0">
              <a:spcBef>
                <a:spcPct val="20000"/>
              </a:spcBef>
              <a:spcAft>
                <a:spcPct val="0"/>
              </a:spcAft>
              <a:buClr>
                <a:srgbClr val="6699FF"/>
              </a:buClr>
              <a:buSzPct val="80000"/>
              <a:buFont typeface="Wingdings" pitchFamily="2" charset="2"/>
              <a:buChar char="l"/>
              <a:defRPr kumimoji="1" sz="2000">
                <a:solidFill>
                  <a:schemeClr val="tx1"/>
                </a:solidFill>
                <a:latin typeface="Verdana" pitchFamily="34" charset="0"/>
                <a:ea typeface="ＭＳ Ｐゴシック" pitchFamily="50" charset="-128"/>
              </a:defRPr>
            </a:lvl8pPr>
            <a:lvl9pPr marL="3886200" indent="-228600" eaLnBrk="0" fontAlgn="base" hangingPunct="0">
              <a:spcBef>
                <a:spcPct val="20000"/>
              </a:spcBef>
              <a:spcAft>
                <a:spcPct val="0"/>
              </a:spcAft>
              <a:buClr>
                <a:srgbClr val="6699FF"/>
              </a:buClr>
              <a:buSzPct val="80000"/>
              <a:buFont typeface="Wingdings" pitchFamily="2" charset="2"/>
              <a:buChar char="l"/>
              <a:defRPr kumimoji="1" sz="2000">
                <a:solidFill>
                  <a:schemeClr val="tx1"/>
                </a:solidFill>
                <a:latin typeface="Verdana" pitchFamily="34" charset="0"/>
                <a:ea typeface="ＭＳ Ｐゴシック" pitchFamily="50" charset="-128"/>
              </a:defRPr>
            </a:lvl9pPr>
          </a:lstStyle>
          <a:p>
            <a:pPr eaLnBrk="1" hangingPunct="1">
              <a:spcBef>
                <a:spcPct val="0"/>
              </a:spcBef>
              <a:buClrTx/>
              <a:buSzTx/>
              <a:buFontTx/>
              <a:buNone/>
            </a:pPr>
            <a:r>
              <a:rPr lang="en-US" altLang="ja-JP" sz="1200" dirty="0">
                <a:solidFill>
                  <a:prstClr val="black"/>
                </a:solidFill>
                <a:latin typeface="ＭＳ Ｐゴシック"/>
                <a:ea typeface="ＭＳ Ｐゴシック"/>
                <a:cs typeface="Arial" charset="0"/>
              </a:rPr>
              <a:t>IPCC </a:t>
            </a:r>
            <a:r>
              <a:rPr lang="ja-JP" altLang="en-US" sz="1200" dirty="0">
                <a:solidFill>
                  <a:prstClr val="black"/>
                </a:solidFill>
                <a:latin typeface="ＭＳ Ｐゴシック"/>
                <a:ea typeface="ＭＳ Ｐゴシック"/>
                <a:cs typeface="Arial" charset="0"/>
              </a:rPr>
              <a:t>第</a:t>
            </a:r>
            <a:r>
              <a:rPr lang="en-US" altLang="ja-JP" sz="1200" dirty="0">
                <a:solidFill>
                  <a:prstClr val="black"/>
                </a:solidFill>
                <a:latin typeface="ＭＳ Ｐゴシック"/>
                <a:ea typeface="ＭＳ Ｐゴシック"/>
                <a:cs typeface="Arial" charset="0"/>
              </a:rPr>
              <a:t>5</a:t>
            </a:r>
            <a:r>
              <a:rPr lang="ja-JP" altLang="en-US" sz="1200" dirty="0">
                <a:solidFill>
                  <a:prstClr val="black"/>
                </a:solidFill>
                <a:latin typeface="ＭＳ Ｐゴシック"/>
                <a:ea typeface="ＭＳ Ｐゴシック"/>
                <a:cs typeface="Arial" charset="0"/>
              </a:rPr>
              <a:t>次評価報告書（</a:t>
            </a:r>
            <a:r>
              <a:rPr lang="en-US" altLang="ja-JP" sz="1200" dirty="0">
                <a:solidFill>
                  <a:prstClr val="black"/>
                </a:solidFill>
                <a:latin typeface="ＭＳ Ｐゴシック"/>
                <a:ea typeface="ＭＳ Ｐゴシック"/>
                <a:cs typeface="Arial" charset="0"/>
              </a:rPr>
              <a:t>AR5</a:t>
            </a:r>
            <a:r>
              <a:rPr lang="ja-JP" altLang="en-US" sz="1200" dirty="0">
                <a:solidFill>
                  <a:prstClr val="black"/>
                </a:solidFill>
                <a:latin typeface="ＭＳ Ｐゴシック"/>
                <a:ea typeface="ＭＳ Ｐゴシック"/>
                <a:cs typeface="Arial" charset="0"/>
              </a:rPr>
              <a:t>）</a:t>
            </a:r>
            <a:r>
              <a:rPr lang="en-US" altLang="ja-JP" sz="1200" dirty="0">
                <a:solidFill>
                  <a:prstClr val="black"/>
                </a:solidFill>
                <a:latin typeface="ＭＳ Ｐゴシック"/>
                <a:ea typeface="ＭＳ Ｐゴシック"/>
                <a:cs typeface="Arial" charset="0"/>
              </a:rPr>
              <a:t>WG1</a:t>
            </a:r>
            <a:r>
              <a:rPr lang="ja-JP" altLang="en-US" sz="1200" dirty="0">
                <a:solidFill>
                  <a:prstClr val="black"/>
                </a:solidFill>
                <a:latin typeface="ＭＳ Ｐゴシック"/>
                <a:ea typeface="ＭＳ Ｐゴシック"/>
                <a:cs typeface="Arial" charset="0"/>
              </a:rPr>
              <a:t>報告書「技術要約」（気象庁訳）図</a:t>
            </a:r>
            <a:r>
              <a:rPr lang="en-US" altLang="ja-JP" sz="1200" dirty="0">
                <a:solidFill>
                  <a:prstClr val="black"/>
                </a:solidFill>
                <a:latin typeface="ＭＳ Ｐゴシック"/>
                <a:ea typeface="ＭＳ Ｐゴシック"/>
                <a:cs typeface="Arial" charset="0"/>
              </a:rPr>
              <a:t>TS.26</a:t>
            </a:r>
            <a:r>
              <a:rPr lang="ja-JP" altLang="en-US" sz="1200" dirty="0">
                <a:solidFill>
                  <a:prstClr val="black"/>
                </a:solidFill>
                <a:latin typeface="ＭＳ Ｐゴシック"/>
                <a:ea typeface="ＭＳ Ｐゴシック"/>
                <a:cs typeface="Arial" charset="0"/>
              </a:rPr>
              <a:t>（一部改編）</a:t>
            </a:r>
            <a:endParaRPr lang="en-US" altLang="ja-JP" sz="1200" dirty="0">
              <a:solidFill>
                <a:prstClr val="black"/>
              </a:solidFill>
              <a:latin typeface="ＭＳ Ｐゴシック"/>
              <a:ea typeface="ＭＳ Ｐゴシック"/>
              <a:cs typeface="Arial" charset="0"/>
            </a:endParaRPr>
          </a:p>
          <a:p>
            <a:pPr eaLnBrk="1" hangingPunct="1">
              <a:spcBef>
                <a:spcPct val="0"/>
              </a:spcBef>
              <a:buClrTx/>
              <a:buSzTx/>
              <a:buFontTx/>
              <a:buNone/>
            </a:pPr>
            <a:r>
              <a:rPr lang="en-US" altLang="ja-JP" sz="1200" dirty="0">
                <a:solidFill>
                  <a:prstClr val="black"/>
                </a:solidFill>
                <a:latin typeface="ＭＳ Ｐゴシック"/>
                <a:ea typeface="ＭＳ Ｐゴシック"/>
                <a:cs typeface="Arial" charset="0"/>
              </a:rPr>
              <a:t>http://www.data.jma.go.jp/cpdinfo/ipcc/ar5/ipcc_ar5_wg1_ts_jpn.pdf</a:t>
            </a:r>
            <a:endParaRPr lang="ja-JP" altLang="en-US" sz="1200" dirty="0">
              <a:solidFill>
                <a:prstClr val="black"/>
              </a:solidFill>
              <a:latin typeface="ＭＳ Ｐゴシック"/>
              <a:ea typeface="ＭＳ Ｐゴシック"/>
              <a:cs typeface="Arial" charset="0"/>
            </a:endParaRPr>
          </a:p>
        </p:txBody>
      </p:sp>
      <p:sp>
        <p:nvSpPr>
          <p:cNvPr id="15" name="テキスト ボックス 21"/>
          <p:cNvSpPr txBox="1">
            <a:spLocks noChangeArrowheads="1"/>
          </p:cNvSpPr>
          <p:nvPr/>
        </p:nvSpPr>
        <p:spPr bwMode="auto">
          <a:xfrm>
            <a:off x="143508" y="764704"/>
            <a:ext cx="8856983" cy="1296144"/>
          </a:xfrm>
          <a:prstGeom prst="rect">
            <a:avLst/>
          </a:prstGeom>
          <a:noFill/>
          <a:ln w="9525">
            <a:solidFill>
              <a:schemeClr val="tx1"/>
            </a:solidFill>
            <a:miter lim="800000"/>
            <a:headEnd/>
            <a:tailEnd/>
          </a:ln>
        </p:spPr>
        <p:txBody>
          <a:bodyPr wrap="square">
            <a:noAutofit/>
          </a:bodyPr>
          <a:lstStyle/>
          <a:p>
            <a:pPr marL="342900" indent="-342900">
              <a:spcBef>
                <a:spcPts val="600"/>
              </a:spcBef>
              <a:buFont typeface="Wingdings" panose="05000000000000000000" pitchFamily="2" charset="2"/>
              <a:buChar char="l"/>
            </a:pPr>
            <a:r>
              <a:rPr lang="ja-JP" altLang="en-US" sz="2000" dirty="0">
                <a:latin typeface="+mn-ea"/>
                <a:cs typeface="Meiryo UI" panose="020B0604030504040204" pitchFamily="50" charset="-128"/>
              </a:rPr>
              <a:t>世界全体の熱帯低気圧の発生数は、減少または変わらない。</a:t>
            </a:r>
            <a:endParaRPr lang="en-US" altLang="ja-JP" sz="2000" dirty="0">
              <a:latin typeface="+mn-ea"/>
              <a:cs typeface="Meiryo UI" panose="020B0604030504040204" pitchFamily="50" charset="-128"/>
            </a:endParaRPr>
          </a:p>
          <a:p>
            <a:pPr marL="342900" indent="-342900">
              <a:spcBef>
                <a:spcPts val="600"/>
              </a:spcBef>
              <a:buFont typeface="Wingdings" panose="05000000000000000000" pitchFamily="2" charset="2"/>
              <a:buChar char="l"/>
            </a:pPr>
            <a:r>
              <a:rPr lang="ja-JP" altLang="en-US" sz="2000" dirty="0">
                <a:latin typeface="+mn-ea"/>
                <a:cs typeface="Meiryo UI" panose="020B0604030504040204" pitchFamily="50" charset="-128"/>
              </a:rPr>
              <a:t>個々の熱帯低気圧の最大風速や降水量は、増加する可能性が高い。</a:t>
            </a:r>
            <a:endParaRPr lang="en-US" altLang="ja-JP" sz="2000" dirty="0">
              <a:latin typeface="+mn-ea"/>
              <a:cs typeface="Meiryo UI" panose="020B0604030504040204" pitchFamily="50" charset="-128"/>
            </a:endParaRPr>
          </a:p>
          <a:p>
            <a:pPr marL="342900" lvl="0" indent="-342900">
              <a:spcBef>
                <a:spcPts val="600"/>
              </a:spcBef>
              <a:buFont typeface="Wingdings" panose="05000000000000000000" pitchFamily="2" charset="2"/>
              <a:buChar char="l"/>
            </a:pPr>
            <a:r>
              <a:rPr lang="ja-JP" altLang="en-US" sz="2000" dirty="0">
                <a:latin typeface="+mn-ea"/>
                <a:cs typeface="Meiryo UI" panose="020B0604030504040204" pitchFamily="50" charset="-128"/>
              </a:rPr>
              <a:t>地域別の予測の確信度は低い。　　</a:t>
            </a:r>
            <a:r>
              <a:rPr lang="en-US" altLang="ja-JP" sz="2000" dirty="0">
                <a:latin typeface="+mn-ea"/>
                <a:cs typeface="Meiryo UI" panose="020B0604030504040204" pitchFamily="50" charset="-128"/>
              </a:rPr>
              <a:t>		</a:t>
            </a:r>
            <a:r>
              <a:rPr lang="ja-JP" altLang="en-US" sz="1600" dirty="0">
                <a:solidFill>
                  <a:prstClr val="black"/>
                </a:solidFill>
                <a:latin typeface="ＭＳ Ｐゴシック"/>
              </a:rPr>
              <a:t>＜</a:t>
            </a:r>
            <a:r>
              <a:rPr lang="en-US" altLang="ja-JP" sz="1600" dirty="0">
                <a:solidFill>
                  <a:prstClr val="black"/>
                </a:solidFill>
                <a:latin typeface="ＭＳ Ｐゴシック"/>
              </a:rPr>
              <a:t>IPCC</a:t>
            </a:r>
            <a:r>
              <a:rPr lang="ja-JP" altLang="en-US" sz="1600" dirty="0">
                <a:solidFill>
                  <a:prstClr val="black"/>
                </a:solidFill>
                <a:latin typeface="ＭＳ Ｐゴシック"/>
              </a:rPr>
              <a:t>第</a:t>
            </a:r>
            <a:r>
              <a:rPr lang="en-US" altLang="ja-JP" sz="1600" dirty="0">
                <a:solidFill>
                  <a:prstClr val="black"/>
                </a:solidFill>
                <a:latin typeface="ＭＳ Ｐゴシック"/>
              </a:rPr>
              <a:t>5</a:t>
            </a:r>
            <a:r>
              <a:rPr lang="ja-JP" altLang="en-US" sz="1600" dirty="0">
                <a:solidFill>
                  <a:prstClr val="black"/>
                </a:solidFill>
                <a:latin typeface="ＭＳ Ｐゴシック"/>
              </a:rPr>
              <a:t>次評価報告書＞</a:t>
            </a:r>
            <a:endParaRPr lang="ja-JP" altLang="en-US" sz="2000" dirty="0">
              <a:solidFill>
                <a:prstClr val="black"/>
              </a:solidFill>
              <a:latin typeface="ＭＳ Ｐゴシック"/>
            </a:endParaRPr>
          </a:p>
        </p:txBody>
      </p:sp>
      <p:sp>
        <p:nvSpPr>
          <p:cNvPr id="3" name="正方形/長方形 2"/>
          <p:cNvSpPr/>
          <p:nvPr/>
        </p:nvSpPr>
        <p:spPr>
          <a:xfrm>
            <a:off x="4293112" y="3304932"/>
            <a:ext cx="330200" cy="1117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スライド番号プレースホルダー 3"/>
          <p:cNvSpPr>
            <a:spLocks noGrp="1"/>
          </p:cNvSpPr>
          <p:nvPr>
            <p:ph type="sldNum" sz="quarter" idx="12"/>
          </p:nvPr>
        </p:nvSpPr>
        <p:spPr>
          <a:xfrm>
            <a:off x="7000724" y="6492875"/>
            <a:ext cx="2133600" cy="365125"/>
          </a:xfrm>
        </p:spPr>
        <p:txBody>
          <a:bodyPr/>
          <a:lstStyle/>
          <a:p>
            <a:fld id="{D7F7FE52-1DCA-477B-B55C-F0AADD0F64E4}" type="slidenum">
              <a:rPr kumimoji="1" lang="ja-JP" altLang="en-US" sz="1600" smtClean="0"/>
              <a:t>32</a:t>
            </a:fld>
            <a:endParaRPr kumimoji="1" lang="ja-JP" altLang="en-US" sz="1600"/>
          </a:p>
        </p:txBody>
      </p:sp>
      <p:sp>
        <p:nvSpPr>
          <p:cNvPr id="16" name="タイトル 1"/>
          <p:cNvSpPr txBox="1">
            <a:spLocks/>
          </p:cNvSpPr>
          <p:nvPr/>
        </p:nvSpPr>
        <p:spPr>
          <a:xfrm>
            <a:off x="0" y="1"/>
            <a:ext cx="9144000" cy="692695"/>
          </a:xfrm>
          <a:prstGeom prst="rect">
            <a:avLst/>
          </a:prstGeom>
          <a:solidFill>
            <a:srgbClr val="000099"/>
          </a:solidFill>
        </p:spPr>
        <p:txBody>
          <a:bodyPr anchor="ctr" anchorCtr="0"/>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3200" dirty="0">
                <a:solidFill>
                  <a:schemeClr val="bg1"/>
                </a:solidFill>
                <a:latin typeface="+mj-ea"/>
                <a:cs typeface="メイリオ" pitchFamily="50" charset="-128"/>
              </a:rPr>
              <a:t>台風（熱帯低気圧）の将来予測</a:t>
            </a:r>
          </a:p>
        </p:txBody>
      </p:sp>
    </p:spTree>
    <p:extLst>
      <p:ext uri="{BB962C8B-B14F-4D97-AF65-F5344CB8AC3E}">
        <p14:creationId xmlns:p14="http://schemas.microsoft.com/office/powerpoint/2010/main" val="19606511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7010400" y="6488668"/>
            <a:ext cx="2133600" cy="365125"/>
          </a:xfrm>
        </p:spPr>
        <p:txBody>
          <a:bodyPr/>
          <a:lstStyle/>
          <a:p>
            <a:pPr>
              <a:defRPr/>
            </a:pPr>
            <a:fld id="{19FA66EC-6012-4D49-81D1-F7C8B6A6F04B}" type="slidenum">
              <a:rPr lang="ja-JP" altLang="en-US" sz="1600" smtClean="0"/>
              <a:pPr>
                <a:defRPr/>
              </a:pPr>
              <a:t>33</a:t>
            </a:fld>
            <a:endParaRPr lang="ja-JP" altLang="en-US" sz="1600" dirty="0"/>
          </a:p>
        </p:txBody>
      </p:sp>
      <p:sp>
        <p:nvSpPr>
          <p:cNvPr id="3" name="AutoShape 209"/>
          <p:cNvSpPr>
            <a:spLocks noChangeArrowheads="1"/>
          </p:cNvSpPr>
          <p:nvPr/>
        </p:nvSpPr>
        <p:spPr bwMode="auto">
          <a:xfrm>
            <a:off x="0" y="0"/>
            <a:ext cx="9144000" cy="620688"/>
          </a:xfrm>
          <a:prstGeom prst="roundRect">
            <a:avLst>
              <a:gd name="adj" fmla="val 0"/>
            </a:avLst>
          </a:prstGeom>
          <a:solidFill>
            <a:srgbClr val="000099"/>
          </a:solidFill>
          <a:ln w="9525">
            <a:noFill/>
            <a:round/>
            <a:headEnd/>
            <a:tailEnd/>
          </a:ln>
        </p:spPr>
        <p:txBody>
          <a:bodyPr wrap="square" anchor="ctr">
            <a:noAutofit/>
          </a:bodyPr>
          <a:lstStyle/>
          <a:p>
            <a:pPr algn="ctr">
              <a:spcBef>
                <a:spcPct val="50000"/>
              </a:spcBef>
              <a:defRPr/>
            </a:pPr>
            <a:r>
              <a:rPr lang="ja-JP" altLang="en-US" sz="3200" dirty="0">
                <a:solidFill>
                  <a:schemeClr val="bg1"/>
                </a:solidFill>
                <a:latin typeface="Arial" charset="0"/>
              </a:rPr>
              <a:t>＜研究事例＞強い台風の数（将来）</a:t>
            </a:r>
          </a:p>
        </p:txBody>
      </p:sp>
      <p:sp>
        <p:nvSpPr>
          <p:cNvPr id="6" name="コンテンツ プレースホルダー 2"/>
          <p:cNvSpPr txBox="1">
            <a:spLocks/>
          </p:cNvSpPr>
          <p:nvPr/>
        </p:nvSpPr>
        <p:spPr>
          <a:xfrm>
            <a:off x="137095" y="908719"/>
            <a:ext cx="8869809" cy="1152129"/>
          </a:xfrm>
          <a:prstGeom prst="rect">
            <a:avLst/>
          </a:prstGeom>
          <a:ln>
            <a:solidFill>
              <a:schemeClr val="tx1"/>
            </a:solidFill>
          </a:ln>
        </p:spPr>
        <p:txBody>
          <a:bodyPr rtlCol="0">
            <a:normAutofit/>
          </a:bodyPr>
          <a:lst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eaLnBrk="1" fontAlgn="auto" hangingPunct="1">
              <a:spcAft>
                <a:spcPts val="0"/>
              </a:spcAft>
              <a:buFont typeface="Wingdings" panose="05000000000000000000" pitchFamily="2" charset="2"/>
              <a:buChar char="l"/>
              <a:defRPr/>
            </a:pPr>
            <a:r>
              <a:rPr lang="ja-JP" altLang="en-US" sz="2000" dirty="0"/>
              <a:t>最も高程度の温室効果ガス排出が続く（</a:t>
            </a:r>
            <a:r>
              <a:rPr lang="en-US" altLang="ja-JP" sz="2000" dirty="0"/>
              <a:t>RCP8.5</a:t>
            </a:r>
            <a:r>
              <a:rPr lang="ja-JP" altLang="en-US" sz="2000" dirty="0"/>
              <a:t>シナリオ）と想定した場合の</a:t>
            </a:r>
            <a:r>
              <a:rPr lang="en-US" altLang="ja-JP" sz="2000" dirty="0"/>
              <a:t>21</a:t>
            </a:r>
            <a:r>
              <a:rPr lang="ja-JP" altLang="en-US" sz="2000" dirty="0"/>
              <a:t>世紀末には、</a:t>
            </a:r>
            <a:r>
              <a:rPr lang="ja-JP" altLang="en-US" sz="2000" dirty="0">
                <a:solidFill>
                  <a:srgbClr val="FF0000"/>
                </a:solidFill>
              </a:rPr>
              <a:t>日本の南海上では、猛烈な熱帯低気圧の出現頻度が増加する可能性が高い</a:t>
            </a:r>
            <a:r>
              <a:rPr lang="ja-JP" altLang="en-US" sz="2000" dirty="0">
                <a:latin typeface="+mn-ea"/>
              </a:rPr>
              <a:t>。　　　　　　　　　　　　　　　　</a:t>
            </a:r>
            <a:endParaRPr lang="en-US" altLang="ja-JP" sz="2000" dirty="0">
              <a:latin typeface="+mn-ea"/>
            </a:endParaRPr>
          </a:p>
        </p:txBody>
      </p:sp>
      <p:pic>
        <p:nvPicPr>
          <p:cNvPr id="7" name="図 6" descr="画面の領域"/>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9632" y="2401616"/>
            <a:ext cx="6212347" cy="3502369"/>
          </a:xfrm>
          <a:prstGeom prst="rect">
            <a:avLst/>
          </a:prstGeom>
        </p:spPr>
      </p:pic>
      <p:sp>
        <p:nvSpPr>
          <p:cNvPr id="8" name="テキスト ボックス 7"/>
          <p:cNvSpPr txBox="1"/>
          <p:nvPr/>
        </p:nvSpPr>
        <p:spPr>
          <a:xfrm>
            <a:off x="1229247" y="6118611"/>
            <a:ext cx="6552728" cy="369332"/>
          </a:xfrm>
          <a:prstGeom prst="rect">
            <a:avLst/>
          </a:prstGeom>
          <a:noFill/>
        </p:spPr>
        <p:txBody>
          <a:bodyPr wrap="square" rtlCol="0">
            <a:spAutoFit/>
          </a:bodyPr>
          <a:lstStyle/>
          <a:p>
            <a:r>
              <a:rPr lang="ja-JP" altLang="en-US" dirty="0"/>
              <a:t>（気象研究所と文科省の共同研究成果（</a:t>
            </a:r>
            <a:r>
              <a:rPr lang="en-US" altLang="ja-JP" dirty="0"/>
              <a:t>Yoshida et al., 2017, GRL</a:t>
            </a:r>
            <a:r>
              <a:rPr lang="ja-JP" altLang="en-US" dirty="0"/>
              <a:t>））</a:t>
            </a:r>
            <a:endParaRPr kumimoji="1" lang="ja-JP" altLang="en-US" dirty="0"/>
          </a:p>
        </p:txBody>
      </p:sp>
    </p:spTree>
    <p:extLst>
      <p:ext uri="{BB962C8B-B14F-4D97-AF65-F5344CB8AC3E}">
        <p14:creationId xmlns:p14="http://schemas.microsoft.com/office/powerpoint/2010/main" val="42942032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6996717" y="6471733"/>
            <a:ext cx="2133600" cy="365125"/>
          </a:xfrm>
        </p:spPr>
        <p:txBody>
          <a:bodyPr/>
          <a:lstStyle/>
          <a:p>
            <a:fld id="{C2990EFC-218F-413D-AEDD-DE30975FDED6}" type="slidenum">
              <a:rPr kumimoji="1" lang="ja-JP" altLang="en-US" sz="1600" smtClean="0"/>
              <a:t>34</a:t>
            </a:fld>
            <a:endParaRPr kumimoji="1" lang="ja-JP" altLang="en-US" sz="1600" dirty="0"/>
          </a:p>
        </p:txBody>
      </p:sp>
      <p:sp>
        <p:nvSpPr>
          <p:cNvPr id="3" name="タイトル 1"/>
          <p:cNvSpPr txBox="1">
            <a:spLocks/>
          </p:cNvSpPr>
          <p:nvPr/>
        </p:nvSpPr>
        <p:spPr>
          <a:xfrm>
            <a:off x="0" y="1"/>
            <a:ext cx="9144000" cy="692695"/>
          </a:xfrm>
          <a:prstGeom prst="rect">
            <a:avLst/>
          </a:prstGeom>
          <a:solidFill>
            <a:srgbClr val="000099"/>
          </a:solidFill>
        </p:spPr>
        <p:txBody>
          <a:bodyPr anchor="ctr" anchorCtr="0"/>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3200" dirty="0">
                <a:solidFill>
                  <a:schemeClr val="bg1"/>
                </a:solidFill>
                <a:latin typeface="+mj-ea"/>
                <a:cs typeface="メイリオ" pitchFamily="50" charset="-128"/>
              </a:rPr>
              <a:t>内　容</a:t>
            </a:r>
          </a:p>
        </p:txBody>
      </p:sp>
      <p:sp>
        <p:nvSpPr>
          <p:cNvPr id="4" name="テキスト ボックス 3"/>
          <p:cNvSpPr txBox="1"/>
          <p:nvPr/>
        </p:nvSpPr>
        <p:spPr>
          <a:xfrm>
            <a:off x="395536" y="1556792"/>
            <a:ext cx="8352928" cy="4608512"/>
          </a:xfrm>
          <a:prstGeom prst="rect">
            <a:avLst/>
          </a:prstGeom>
          <a:noFill/>
        </p:spPr>
        <p:txBody>
          <a:bodyPr wrap="square" rtlCol="0">
            <a:noAutofit/>
          </a:bodyPr>
          <a:lstStyle/>
          <a:p>
            <a:r>
              <a:rPr kumimoji="1" lang="ja-JP" altLang="en-US" sz="3200" dirty="0"/>
              <a:t>１．はじめに</a:t>
            </a:r>
            <a:endParaRPr kumimoji="1" lang="en-US" altLang="ja-JP" sz="3200" dirty="0"/>
          </a:p>
          <a:p>
            <a:endParaRPr lang="en-US" altLang="ja-JP" sz="3200" dirty="0"/>
          </a:p>
          <a:p>
            <a:r>
              <a:rPr kumimoji="1" lang="ja-JP" altLang="en-US" sz="3200" dirty="0"/>
              <a:t>２．これまでの気候変化（実態）</a:t>
            </a:r>
            <a:endParaRPr kumimoji="1" lang="en-US" altLang="ja-JP" sz="3200" dirty="0"/>
          </a:p>
          <a:p>
            <a:endParaRPr lang="en-US" altLang="ja-JP" sz="3200" dirty="0"/>
          </a:p>
          <a:p>
            <a:pPr marL="444500" indent="-444500"/>
            <a:r>
              <a:rPr kumimoji="1" lang="ja-JP" altLang="en-US" sz="3200" dirty="0"/>
              <a:t>３．これからの気候変化（見通し）</a:t>
            </a:r>
            <a:endParaRPr kumimoji="1" lang="en-US" altLang="ja-JP" sz="3200" dirty="0"/>
          </a:p>
          <a:p>
            <a:pPr marL="444500" indent="-444500"/>
            <a:endParaRPr lang="en-US" altLang="ja-JP" sz="3200" dirty="0"/>
          </a:p>
          <a:p>
            <a:pPr marL="444500" indent="-444500"/>
            <a:r>
              <a:rPr kumimoji="1" lang="ja-JP" altLang="en-US" sz="3200" dirty="0">
                <a:solidFill>
                  <a:srgbClr val="FF0000"/>
                </a:solidFill>
              </a:rPr>
              <a:t>４．私の研究を少し紹介</a:t>
            </a:r>
            <a:endParaRPr kumimoji="1" lang="en-US" altLang="ja-JP" sz="3200" dirty="0">
              <a:solidFill>
                <a:srgbClr val="FF0000"/>
              </a:solidFill>
            </a:endParaRPr>
          </a:p>
          <a:p>
            <a:pPr marL="444500" indent="-444500"/>
            <a:endParaRPr lang="en-US" altLang="ja-JP" sz="3200" dirty="0"/>
          </a:p>
          <a:p>
            <a:pPr marL="444500" indent="-444500"/>
            <a:r>
              <a:rPr lang="ja-JP" altLang="en-US" sz="3200" dirty="0"/>
              <a:t>５</a:t>
            </a:r>
            <a:r>
              <a:rPr kumimoji="1" lang="ja-JP" altLang="en-US" sz="3200" dirty="0"/>
              <a:t>．まとめ、おわりに</a:t>
            </a:r>
          </a:p>
        </p:txBody>
      </p:sp>
    </p:spTree>
    <p:extLst>
      <p:ext uri="{BB962C8B-B14F-4D97-AF65-F5344CB8AC3E}">
        <p14:creationId xmlns:p14="http://schemas.microsoft.com/office/powerpoint/2010/main" val="18419008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正方形/長方形 20"/>
          <p:cNvSpPr/>
          <p:nvPr/>
        </p:nvSpPr>
        <p:spPr>
          <a:xfrm>
            <a:off x="0" y="1504072"/>
            <a:ext cx="4248471" cy="4524315"/>
          </a:xfrm>
          <a:prstGeom prst="rect">
            <a:avLst/>
          </a:prstGeom>
        </p:spPr>
        <p:txBody>
          <a:bodyPr wrap="square">
            <a:spAutoFit/>
          </a:bodyPr>
          <a:lstStyle/>
          <a:p>
            <a:pPr marL="342900" indent="-342900">
              <a:buFont typeface="Arial" panose="020B0604020202020204" pitchFamily="34" charset="0"/>
              <a:buChar char="•"/>
            </a:pPr>
            <a:r>
              <a:rPr lang="ja-JP" altLang="en-US" sz="2400" b="1" dirty="0"/>
              <a:t>アジアの多くの国は、</a:t>
            </a:r>
            <a:r>
              <a:rPr lang="ja-JP" altLang="en-US" sz="2400" b="1" dirty="0">
                <a:solidFill>
                  <a:srgbClr val="FF0000"/>
                </a:solidFill>
              </a:rPr>
              <a:t>大陸と海洋間の温度差から生じるモンスーン（季節風）</a:t>
            </a:r>
            <a:r>
              <a:rPr lang="ja-JP" altLang="en-US" sz="2400" b="1" dirty="0"/>
              <a:t>の影響を受けており、年間降水の多くが夏の雨季に集中する。</a:t>
            </a:r>
            <a:endParaRPr lang="en-US" altLang="ja-JP" sz="2400" b="1" dirty="0"/>
          </a:p>
          <a:p>
            <a:pPr marL="342900" indent="-342900">
              <a:buFont typeface="Arial" panose="020B0604020202020204" pitchFamily="34" charset="0"/>
              <a:buChar char="•"/>
            </a:pPr>
            <a:endParaRPr lang="en-US" altLang="ja-JP" sz="2400" b="1" dirty="0"/>
          </a:p>
          <a:p>
            <a:pPr marL="342900" indent="-342900">
              <a:buFont typeface="Arial" panose="020B0604020202020204" pitchFamily="34" charset="0"/>
              <a:buChar char="•"/>
            </a:pPr>
            <a:r>
              <a:rPr lang="ja-JP" altLang="en-US" sz="2400" b="1" dirty="0"/>
              <a:t>ユーラシア大陸東部に位置する日本は、中緯度にありながらモンスーンの影響下にあり、</a:t>
            </a:r>
            <a:r>
              <a:rPr lang="ja-JP" altLang="en-US" sz="2400" b="1" dirty="0">
                <a:solidFill>
                  <a:srgbClr val="FF0000"/>
                </a:solidFill>
              </a:rPr>
              <a:t>梅雨はアジアのモンスーンに伴う現象</a:t>
            </a:r>
            <a:r>
              <a:rPr lang="ja-JP" altLang="en-US" sz="2400" b="1" dirty="0"/>
              <a:t>として理解する必要がある。</a:t>
            </a:r>
            <a:endParaRPr lang="en-US" altLang="ja-JP" sz="2400" b="1" dirty="0"/>
          </a:p>
        </p:txBody>
      </p:sp>
      <p:sp>
        <p:nvSpPr>
          <p:cNvPr id="22" name="テキスト ボックス 21"/>
          <p:cNvSpPr txBox="1"/>
          <p:nvPr/>
        </p:nvSpPr>
        <p:spPr>
          <a:xfrm>
            <a:off x="0" y="404664"/>
            <a:ext cx="9144000" cy="646331"/>
          </a:xfrm>
          <a:prstGeom prst="rect">
            <a:avLst/>
          </a:prstGeom>
          <a:noFill/>
        </p:spPr>
        <p:txBody>
          <a:bodyPr wrap="square" rtlCol="0">
            <a:spAutoFit/>
          </a:bodyPr>
          <a:lstStyle/>
          <a:p>
            <a:pPr algn="ctr"/>
            <a:r>
              <a:rPr kumimoji="1" lang="ja-JP" altLang="en-US" sz="3600" b="1" dirty="0"/>
              <a:t>アジア</a:t>
            </a:r>
            <a:r>
              <a:rPr lang="ja-JP" altLang="en-US" sz="3600" b="1" dirty="0"/>
              <a:t>の</a:t>
            </a:r>
            <a:r>
              <a:rPr kumimoji="1" lang="ja-JP" altLang="en-US" sz="3600" b="1" dirty="0"/>
              <a:t>気候とモンスーン</a:t>
            </a:r>
          </a:p>
        </p:txBody>
      </p:sp>
      <p:sp>
        <p:nvSpPr>
          <p:cNvPr id="23" name="スライド番号プレースホルダー 2"/>
          <p:cNvSpPr>
            <a:spLocks noGrp="1"/>
          </p:cNvSpPr>
          <p:nvPr>
            <p:ph type="sldNum" sz="quarter" idx="12"/>
          </p:nvPr>
        </p:nvSpPr>
        <p:spPr>
          <a:xfrm>
            <a:off x="7010400" y="6526792"/>
            <a:ext cx="21336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defRPr/>
            </a:pPr>
            <a:fld id="{DA31C1D4-980C-4ECE-A6AD-4C6683237771}" type="slidenum">
              <a:rPr lang="ja-JP" altLang="en-US" sz="2000" smtClean="0">
                <a:solidFill>
                  <a:schemeClr val="bg1">
                    <a:lumMod val="65000"/>
                  </a:schemeClr>
                </a:solidFill>
              </a:rPr>
              <a:pPr eaLnBrk="1" hangingPunct="1">
                <a:spcBef>
                  <a:spcPct val="0"/>
                </a:spcBef>
                <a:buFontTx/>
                <a:buNone/>
                <a:defRPr/>
              </a:pPr>
              <a:t>35</a:t>
            </a:fld>
            <a:endParaRPr lang="ja-JP" altLang="en-US" sz="2000" dirty="0">
              <a:solidFill>
                <a:schemeClr val="bg1">
                  <a:lumMod val="65000"/>
                </a:schemeClr>
              </a:solidFill>
            </a:endParaRPr>
          </a:p>
        </p:txBody>
      </p:sp>
      <p:grpSp>
        <p:nvGrpSpPr>
          <p:cNvPr id="8" name="グループ化 7"/>
          <p:cNvGrpSpPr/>
          <p:nvPr/>
        </p:nvGrpSpPr>
        <p:grpSpPr>
          <a:xfrm>
            <a:off x="4427983" y="1217684"/>
            <a:ext cx="4576570" cy="2621661"/>
            <a:chOff x="4427983" y="1217684"/>
            <a:chExt cx="4576570" cy="2621661"/>
          </a:xfrm>
        </p:grpSpPr>
        <p:pic>
          <p:nvPicPr>
            <p:cNvPr id="7" name="図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44008" y="1217684"/>
              <a:ext cx="4360545" cy="2621661"/>
            </a:xfrm>
            <a:prstGeom prst="rect">
              <a:avLst/>
            </a:prstGeom>
          </p:spPr>
        </p:pic>
        <p:sp>
          <p:nvSpPr>
            <p:cNvPr id="15" name="テキスト ボックス 14"/>
            <p:cNvSpPr txBox="1"/>
            <p:nvPr/>
          </p:nvSpPr>
          <p:spPr>
            <a:xfrm>
              <a:off x="4427983" y="1448161"/>
              <a:ext cx="803425" cy="830997"/>
            </a:xfrm>
            <a:prstGeom prst="rect">
              <a:avLst/>
            </a:prstGeom>
            <a:solidFill>
              <a:srgbClr val="FFFF00"/>
            </a:solidFill>
          </p:spPr>
          <p:txBody>
            <a:bodyPr wrap="none" rtlCol="0">
              <a:spAutoFit/>
            </a:bodyPr>
            <a:lstStyle/>
            <a:p>
              <a:r>
                <a:rPr lang="ja-JP" altLang="en-US" sz="2400" b="1" dirty="0"/>
                <a:t>大気</a:t>
              </a:r>
              <a:endParaRPr lang="en-US" altLang="ja-JP" sz="2400" b="1" dirty="0"/>
            </a:p>
            <a:p>
              <a:r>
                <a:rPr lang="ja-JP" altLang="en-US" sz="2400" b="1" dirty="0"/>
                <a:t>上空</a:t>
              </a:r>
              <a:endParaRPr kumimoji="1" lang="ja-JP" altLang="en-US" sz="2400" b="1" dirty="0"/>
            </a:p>
          </p:txBody>
        </p:sp>
      </p:grpSp>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4008" y="3929633"/>
            <a:ext cx="4360545" cy="2928366"/>
          </a:xfrm>
          <a:prstGeom prst="rect">
            <a:avLst/>
          </a:prstGeom>
        </p:spPr>
      </p:pic>
      <p:sp>
        <p:nvSpPr>
          <p:cNvPr id="16" name="テキスト ボックス 15"/>
          <p:cNvSpPr txBox="1"/>
          <p:nvPr/>
        </p:nvSpPr>
        <p:spPr>
          <a:xfrm>
            <a:off x="4427983" y="4178594"/>
            <a:ext cx="803425" cy="830997"/>
          </a:xfrm>
          <a:prstGeom prst="rect">
            <a:avLst/>
          </a:prstGeom>
          <a:solidFill>
            <a:srgbClr val="FFFF00"/>
          </a:solidFill>
        </p:spPr>
        <p:txBody>
          <a:bodyPr wrap="none" rtlCol="0">
            <a:spAutoFit/>
          </a:bodyPr>
          <a:lstStyle/>
          <a:p>
            <a:r>
              <a:rPr lang="ja-JP" altLang="en-US" sz="2400" b="1" dirty="0"/>
              <a:t>地表</a:t>
            </a:r>
            <a:endParaRPr lang="en-US" altLang="ja-JP" sz="2400" b="1" dirty="0"/>
          </a:p>
          <a:p>
            <a:r>
              <a:rPr lang="ja-JP" altLang="en-US" sz="2400" b="1" dirty="0"/>
              <a:t>付近</a:t>
            </a:r>
            <a:endParaRPr kumimoji="1" lang="ja-JP" altLang="en-US" sz="2400" b="1" dirty="0"/>
          </a:p>
        </p:txBody>
      </p:sp>
      <p:sp>
        <p:nvSpPr>
          <p:cNvPr id="10" name="テキスト ボックス 9"/>
          <p:cNvSpPr txBox="1"/>
          <p:nvPr/>
        </p:nvSpPr>
        <p:spPr>
          <a:xfrm>
            <a:off x="4423372" y="6501494"/>
            <a:ext cx="1015021" cy="369332"/>
          </a:xfrm>
          <a:prstGeom prst="rect">
            <a:avLst/>
          </a:prstGeom>
          <a:noFill/>
        </p:spPr>
        <p:txBody>
          <a:bodyPr wrap="none" rtlCol="0">
            <a:spAutoFit/>
          </a:bodyPr>
          <a:lstStyle/>
          <a:p>
            <a:r>
              <a:rPr kumimoji="1" lang="en-US" altLang="ja-JP" dirty="0"/>
              <a:t>[mm/</a:t>
            </a:r>
            <a:r>
              <a:rPr kumimoji="1" lang="ja-JP" altLang="en-US" dirty="0"/>
              <a:t>月</a:t>
            </a:r>
            <a:r>
              <a:rPr kumimoji="1" lang="en-US" altLang="ja-JP" dirty="0"/>
              <a:t>]</a:t>
            </a:r>
            <a:endParaRPr kumimoji="1" lang="ja-JP" altLang="en-US" dirty="0"/>
          </a:p>
        </p:txBody>
      </p:sp>
    </p:spTree>
    <p:extLst>
      <p:ext uri="{BB962C8B-B14F-4D97-AF65-F5344CB8AC3E}">
        <p14:creationId xmlns:p14="http://schemas.microsoft.com/office/powerpoint/2010/main" val="3440496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6722915" y="6488668"/>
            <a:ext cx="1773242" cy="369332"/>
          </a:xfrm>
          <a:prstGeom prst="rect">
            <a:avLst/>
          </a:prstGeom>
          <a:noFill/>
        </p:spPr>
        <p:txBody>
          <a:bodyPr wrap="none" rtlCol="0">
            <a:spAutoFit/>
          </a:bodyPr>
          <a:lstStyle/>
          <a:p>
            <a:r>
              <a:rPr lang="en-US" altLang="ja-JP" dirty="0"/>
              <a:t>(</a:t>
            </a:r>
            <a:r>
              <a:rPr kumimoji="1" lang="en-US" altLang="ja-JP" i="1" dirty="0"/>
              <a:t>IPCC-AR5, 2013</a:t>
            </a:r>
            <a:r>
              <a:rPr kumimoji="1" lang="en-US" altLang="ja-JP" dirty="0"/>
              <a:t>)</a:t>
            </a:r>
            <a:endParaRPr kumimoji="1" lang="ja-JP" altLang="en-US" dirty="0"/>
          </a:p>
        </p:txBody>
      </p:sp>
      <p:pic>
        <p:nvPicPr>
          <p:cNvPr id="16" name="図 15"/>
          <p:cNvPicPr>
            <a:picLocks noChangeAspect="1"/>
          </p:cNvPicPr>
          <p:nvPr/>
        </p:nvPicPr>
        <p:blipFill rotWithShape="1">
          <a:blip r:embed="rId3" cstate="print">
            <a:extLst>
              <a:ext uri="{28A0092B-C50C-407E-A947-70E740481C1C}">
                <a14:useLocalDpi xmlns:a14="http://schemas.microsoft.com/office/drawing/2010/main" val="0"/>
              </a:ext>
            </a:extLst>
          </a:blip>
          <a:srcRect t="4894" r="50000" b="50000"/>
          <a:stretch/>
        </p:blipFill>
        <p:spPr>
          <a:xfrm>
            <a:off x="4704250" y="2822143"/>
            <a:ext cx="4189153" cy="3349128"/>
          </a:xfrm>
          <a:prstGeom prst="rect">
            <a:avLst/>
          </a:prstGeom>
        </p:spPr>
      </p:pic>
      <p:sp>
        <p:nvSpPr>
          <p:cNvPr id="2" name="テキスト ボックス 1"/>
          <p:cNvSpPr txBox="1"/>
          <p:nvPr/>
        </p:nvSpPr>
        <p:spPr>
          <a:xfrm>
            <a:off x="5765634" y="4779332"/>
            <a:ext cx="2245871" cy="707886"/>
          </a:xfrm>
          <a:prstGeom prst="rect">
            <a:avLst/>
          </a:prstGeom>
          <a:noFill/>
        </p:spPr>
        <p:txBody>
          <a:bodyPr wrap="none" rtlCol="0">
            <a:spAutoFit/>
          </a:bodyPr>
          <a:lstStyle/>
          <a:p>
            <a:r>
              <a:rPr kumimoji="1" lang="en-US" altLang="ja-JP" sz="2000" b="1" dirty="0">
                <a:solidFill>
                  <a:schemeClr val="bg1">
                    <a:lumMod val="50000"/>
                  </a:schemeClr>
                </a:solidFill>
              </a:rPr>
              <a:t>Historical</a:t>
            </a:r>
          </a:p>
          <a:p>
            <a:r>
              <a:rPr lang="en-US" altLang="ja-JP" sz="2000" b="1" dirty="0">
                <a:solidFill>
                  <a:srgbClr val="0000FF"/>
                </a:solidFill>
              </a:rPr>
              <a:t>RCP2.6</a:t>
            </a:r>
            <a:r>
              <a:rPr lang="en-US" altLang="ja-JP" sz="2000" b="1" dirty="0"/>
              <a:t>/</a:t>
            </a:r>
            <a:r>
              <a:rPr lang="en-US" altLang="ja-JP" sz="2000" b="1" dirty="0">
                <a:solidFill>
                  <a:srgbClr val="00B0F0"/>
                </a:solidFill>
              </a:rPr>
              <a:t>4.5</a:t>
            </a:r>
            <a:r>
              <a:rPr lang="en-US" altLang="ja-JP" sz="2000" b="1" dirty="0"/>
              <a:t>/</a:t>
            </a:r>
            <a:r>
              <a:rPr lang="en-US" altLang="ja-JP" sz="2000" b="1" dirty="0">
                <a:solidFill>
                  <a:schemeClr val="accent6"/>
                </a:solidFill>
              </a:rPr>
              <a:t>6.0</a:t>
            </a:r>
            <a:r>
              <a:rPr lang="en-US" altLang="ja-JP" sz="2000" b="1" dirty="0"/>
              <a:t>/</a:t>
            </a:r>
            <a:r>
              <a:rPr lang="en-US" altLang="ja-JP" sz="2000" b="1" dirty="0">
                <a:solidFill>
                  <a:srgbClr val="FF0000"/>
                </a:solidFill>
              </a:rPr>
              <a:t>8.5</a:t>
            </a:r>
            <a:endParaRPr kumimoji="1" lang="ja-JP" altLang="en-US" sz="2000" b="1" dirty="0">
              <a:solidFill>
                <a:srgbClr val="FF0000"/>
              </a:solidFill>
            </a:endParaRPr>
          </a:p>
        </p:txBody>
      </p:sp>
      <p:sp>
        <p:nvSpPr>
          <p:cNvPr id="18" name="テキスト ボックス 17"/>
          <p:cNvSpPr txBox="1"/>
          <p:nvPr/>
        </p:nvSpPr>
        <p:spPr>
          <a:xfrm>
            <a:off x="539917" y="1446086"/>
            <a:ext cx="7704856" cy="830997"/>
          </a:xfrm>
          <a:prstGeom prst="rect">
            <a:avLst/>
          </a:prstGeom>
          <a:noFill/>
        </p:spPr>
        <p:txBody>
          <a:bodyPr wrap="square" rtlCol="0">
            <a:spAutoFit/>
          </a:bodyPr>
          <a:lstStyle/>
          <a:p>
            <a:pPr algn="ctr"/>
            <a:r>
              <a:rPr lang="ja-JP" altLang="en-US" sz="2400" b="1" dirty="0">
                <a:latin typeface="Arial" panose="020B0604020202020204" pitchFamily="34" charset="0"/>
                <a:cs typeface="Arial" panose="020B0604020202020204" pitchFamily="34" charset="0"/>
              </a:rPr>
              <a:t>世界全体ではモンスーンに伴う雨季降水量は増加する</a:t>
            </a:r>
            <a:endParaRPr lang="en-US" altLang="ja-JP" sz="2400" b="1" dirty="0">
              <a:latin typeface="Arial" panose="020B0604020202020204" pitchFamily="34" charset="0"/>
              <a:cs typeface="Arial" panose="020B0604020202020204" pitchFamily="34" charset="0"/>
            </a:endParaRPr>
          </a:p>
          <a:p>
            <a:pPr algn="ctr"/>
            <a:r>
              <a:rPr lang="ja-JP" altLang="en-US" sz="2400" b="1" dirty="0">
                <a:latin typeface="Arial" panose="020B0604020202020204" pitchFamily="34" charset="0"/>
                <a:cs typeface="Arial" panose="020B0604020202020204" pitchFamily="34" charset="0"/>
              </a:rPr>
              <a:t>（湿潤地域の湿潤化、乾燥地域の乾燥化）</a:t>
            </a:r>
            <a:endParaRPr lang="en-US" altLang="ja-JP" sz="2400" b="1" dirty="0">
              <a:latin typeface="Arial" panose="020B0604020202020204" pitchFamily="34" charset="0"/>
              <a:cs typeface="Arial" panose="020B0604020202020204" pitchFamily="34" charset="0"/>
            </a:endParaRPr>
          </a:p>
        </p:txBody>
      </p:sp>
      <p:sp>
        <p:nvSpPr>
          <p:cNvPr id="9" name="テキスト ボックス 8"/>
          <p:cNvSpPr txBox="1"/>
          <p:nvPr/>
        </p:nvSpPr>
        <p:spPr>
          <a:xfrm>
            <a:off x="6285026" y="2502379"/>
            <a:ext cx="1731564" cy="461665"/>
          </a:xfrm>
          <a:prstGeom prst="rect">
            <a:avLst/>
          </a:prstGeom>
          <a:solidFill>
            <a:srgbClr val="FFFF00"/>
          </a:solidFill>
        </p:spPr>
        <p:txBody>
          <a:bodyPr wrap="none" rtlCol="0">
            <a:spAutoFit/>
          </a:bodyPr>
          <a:lstStyle/>
          <a:p>
            <a:r>
              <a:rPr lang="ja-JP" altLang="en-US" sz="2400" b="1" dirty="0"/>
              <a:t>夏季</a:t>
            </a:r>
            <a:r>
              <a:rPr kumimoji="1" lang="ja-JP" altLang="en-US" sz="2400" b="1" dirty="0"/>
              <a:t>降水量</a:t>
            </a:r>
          </a:p>
        </p:txBody>
      </p:sp>
      <p:sp>
        <p:nvSpPr>
          <p:cNvPr id="12" name="スライド番号プレースホルダー 2"/>
          <p:cNvSpPr>
            <a:spLocks noGrp="1"/>
          </p:cNvSpPr>
          <p:nvPr>
            <p:ph type="sldNum" sz="quarter" idx="12"/>
          </p:nvPr>
        </p:nvSpPr>
        <p:spPr>
          <a:xfrm>
            <a:off x="6876256" y="6492875"/>
            <a:ext cx="2133600" cy="365125"/>
          </a:xfrm>
        </p:spPr>
        <p:txBody>
          <a:bodyPr/>
          <a:lstStyle/>
          <a:p>
            <a:fld id="{53D374BD-5EA9-4E25-8010-FB938252B4DC}" type="slidenum">
              <a:rPr kumimoji="1" lang="ja-JP" altLang="en-US" sz="2000" smtClean="0"/>
              <a:pPr/>
              <a:t>36</a:t>
            </a:fld>
            <a:endParaRPr kumimoji="1" lang="ja-JP" altLang="en-US" sz="2000" dirty="0"/>
          </a:p>
        </p:txBody>
      </p:sp>
      <p:sp>
        <p:nvSpPr>
          <p:cNvPr id="14" name="テキスト ボックス 13"/>
          <p:cNvSpPr txBox="1"/>
          <p:nvPr/>
        </p:nvSpPr>
        <p:spPr>
          <a:xfrm>
            <a:off x="5610586" y="3255478"/>
            <a:ext cx="1313180" cy="646331"/>
          </a:xfrm>
          <a:prstGeom prst="rect">
            <a:avLst/>
          </a:prstGeom>
          <a:noFill/>
        </p:spPr>
        <p:txBody>
          <a:bodyPr wrap="none" rtlCol="0">
            <a:spAutoFit/>
          </a:bodyPr>
          <a:lstStyle/>
          <a:p>
            <a:r>
              <a:rPr kumimoji="1" lang="en-US" altLang="ja-JP" b="1" dirty="0"/>
              <a:t>CMIP5</a:t>
            </a:r>
          </a:p>
          <a:p>
            <a:r>
              <a:rPr kumimoji="1" lang="ja-JP" altLang="en-US" b="1" dirty="0"/>
              <a:t>気候モデル</a:t>
            </a:r>
          </a:p>
        </p:txBody>
      </p:sp>
      <p:sp>
        <p:nvSpPr>
          <p:cNvPr id="20" name="正方形/長方形 19"/>
          <p:cNvSpPr/>
          <p:nvPr/>
        </p:nvSpPr>
        <p:spPr>
          <a:xfrm>
            <a:off x="-11713" y="404664"/>
            <a:ext cx="9155711" cy="646331"/>
          </a:xfrm>
          <a:prstGeom prst="rect">
            <a:avLst/>
          </a:prstGeom>
        </p:spPr>
        <p:txBody>
          <a:bodyPr wrap="square">
            <a:spAutoFit/>
          </a:bodyPr>
          <a:lstStyle/>
          <a:p>
            <a:pPr algn="ctr"/>
            <a:r>
              <a:rPr lang="ja-JP" altLang="en-US" sz="3600" b="1" dirty="0">
                <a:latin typeface="Arial" panose="020B0604020202020204" pitchFamily="34" charset="0"/>
                <a:cs typeface="Arial" panose="020B0604020202020204" pitchFamily="34" charset="0"/>
              </a:rPr>
              <a:t>モンスーン地域の降水量変化</a:t>
            </a:r>
            <a:endParaRPr lang="en-US" altLang="ja-JP" sz="3600" b="1" dirty="0">
              <a:latin typeface="Arial" panose="020B0604020202020204" pitchFamily="34" charset="0"/>
              <a:cs typeface="Arial" panose="020B0604020202020204" pitchFamily="34" charset="0"/>
            </a:endParaRPr>
          </a:p>
        </p:txBody>
      </p:sp>
      <p:sp>
        <p:nvSpPr>
          <p:cNvPr id="22" name="テキスト ボックス 21"/>
          <p:cNvSpPr txBox="1"/>
          <p:nvPr/>
        </p:nvSpPr>
        <p:spPr>
          <a:xfrm>
            <a:off x="967210" y="2903634"/>
            <a:ext cx="3119765" cy="461665"/>
          </a:xfrm>
          <a:prstGeom prst="rect">
            <a:avLst/>
          </a:prstGeom>
          <a:solidFill>
            <a:srgbClr val="FFFF00"/>
          </a:solidFill>
        </p:spPr>
        <p:txBody>
          <a:bodyPr wrap="none" rtlCol="0">
            <a:spAutoFit/>
          </a:bodyPr>
          <a:lstStyle/>
          <a:p>
            <a:r>
              <a:rPr lang="ja-JP" altLang="en-US" sz="2400" b="1" dirty="0"/>
              <a:t>モンスーン地域の分布</a:t>
            </a:r>
            <a:endParaRPr kumimoji="1" lang="ja-JP" altLang="en-US" sz="2400" b="1" dirty="0"/>
          </a:p>
        </p:txBody>
      </p:sp>
      <p:sp>
        <p:nvSpPr>
          <p:cNvPr id="3" name="テキスト ボックス 2"/>
          <p:cNvSpPr txBox="1"/>
          <p:nvPr/>
        </p:nvSpPr>
        <p:spPr>
          <a:xfrm>
            <a:off x="259205" y="3365299"/>
            <a:ext cx="4495141" cy="338554"/>
          </a:xfrm>
          <a:prstGeom prst="rect">
            <a:avLst/>
          </a:prstGeom>
          <a:noFill/>
        </p:spPr>
        <p:txBody>
          <a:bodyPr wrap="none" rtlCol="0">
            <a:spAutoFit/>
          </a:bodyPr>
          <a:lstStyle/>
          <a:p>
            <a:r>
              <a:rPr kumimoji="1" lang="ja-JP" altLang="en-US" sz="1600" dirty="0"/>
              <a:t>（雨季と乾季の降水量差が</a:t>
            </a:r>
            <a:r>
              <a:rPr kumimoji="1" lang="en-US" altLang="ja-JP" sz="1600" dirty="0"/>
              <a:t>2.5mm/</a:t>
            </a:r>
            <a:r>
              <a:rPr kumimoji="1" lang="ja-JP" altLang="en-US" sz="1600" dirty="0"/>
              <a:t>日以上の地域）</a:t>
            </a:r>
            <a:endParaRPr kumimoji="1" lang="en-US" altLang="ja-JP" sz="1600" dirty="0"/>
          </a:p>
        </p:txBody>
      </p:sp>
      <p:pic>
        <p:nvPicPr>
          <p:cNvPr id="13" name="図 12"/>
          <p:cNvPicPr>
            <a:picLocks noChangeAspect="1"/>
          </p:cNvPicPr>
          <p:nvPr/>
        </p:nvPicPr>
        <p:blipFill rotWithShape="1">
          <a:blip r:embed="rId4" cstate="print">
            <a:extLst>
              <a:ext uri="{28A0092B-C50C-407E-A947-70E740481C1C}">
                <a14:useLocalDpi xmlns:a14="http://schemas.microsoft.com/office/drawing/2010/main" val="0"/>
              </a:ext>
            </a:extLst>
          </a:blip>
          <a:srcRect t="8262"/>
          <a:stretch/>
        </p:blipFill>
        <p:spPr>
          <a:xfrm>
            <a:off x="184393" y="3798523"/>
            <a:ext cx="4519857" cy="1787945"/>
          </a:xfrm>
          <a:prstGeom prst="rect">
            <a:avLst/>
          </a:prstGeom>
        </p:spPr>
      </p:pic>
      <p:sp>
        <p:nvSpPr>
          <p:cNvPr id="15" name="テキスト ボックス 14"/>
          <p:cNvSpPr txBox="1"/>
          <p:nvPr/>
        </p:nvSpPr>
        <p:spPr>
          <a:xfrm>
            <a:off x="5280981" y="6144815"/>
            <a:ext cx="3215176" cy="369332"/>
          </a:xfrm>
          <a:prstGeom prst="rect">
            <a:avLst/>
          </a:prstGeom>
          <a:noFill/>
        </p:spPr>
        <p:txBody>
          <a:bodyPr wrap="none" rtlCol="0">
            <a:spAutoFit/>
          </a:bodyPr>
          <a:lstStyle/>
          <a:p>
            <a:r>
              <a:rPr kumimoji="1" lang="en-US" altLang="ja-JP" dirty="0"/>
              <a:t>(</a:t>
            </a:r>
            <a:r>
              <a:rPr kumimoji="1" lang="en-US" altLang="ja-JP" i="1" dirty="0" err="1"/>
              <a:t>Kitoh</a:t>
            </a:r>
            <a:r>
              <a:rPr lang="en-US" altLang="ja-JP" i="1" dirty="0"/>
              <a:t> </a:t>
            </a:r>
            <a:r>
              <a:rPr kumimoji="1" lang="en-US" altLang="ja-JP" i="1" dirty="0" err="1"/>
              <a:t>etal</a:t>
            </a:r>
            <a:r>
              <a:rPr kumimoji="1" lang="en-US" altLang="ja-JP" i="1" dirty="0"/>
              <a:t>.@</a:t>
            </a:r>
            <a:r>
              <a:rPr kumimoji="1" lang="ja-JP" altLang="en-US" i="1" dirty="0"/>
              <a:t>気象</a:t>
            </a:r>
            <a:r>
              <a:rPr lang="ja-JP" altLang="en-US" i="1" dirty="0"/>
              <a:t>研究所</a:t>
            </a:r>
            <a:r>
              <a:rPr kumimoji="1" lang="en-US" altLang="ja-JP" i="1" dirty="0"/>
              <a:t>, 2013</a:t>
            </a:r>
            <a:r>
              <a:rPr kumimoji="1" lang="en-US" altLang="ja-JP" dirty="0"/>
              <a:t>)</a:t>
            </a:r>
            <a:endParaRPr kumimoji="1" lang="ja-JP" altLang="en-US" dirty="0"/>
          </a:p>
        </p:txBody>
      </p:sp>
    </p:spTree>
    <p:extLst>
      <p:ext uri="{BB962C8B-B14F-4D97-AF65-F5344CB8AC3E}">
        <p14:creationId xmlns:p14="http://schemas.microsoft.com/office/powerpoint/2010/main" val="5145219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descr="画面の領域"/>
          <p:cNvPicPr>
            <a:picLocks noChangeAspect="1"/>
          </p:cNvPicPr>
          <p:nvPr/>
        </p:nvPicPr>
        <p:blipFill rotWithShape="1">
          <a:blip r:embed="rId2">
            <a:extLst>
              <a:ext uri="{28A0092B-C50C-407E-A947-70E740481C1C}">
                <a14:useLocalDpi xmlns:a14="http://schemas.microsoft.com/office/drawing/2010/main" val="0"/>
              </a:ext>
            </a:extLst>
          </a:blip>
          <a:srcRect l="28752" t="31134" r="59441"/>
          <a:stretch/>
        </p:blipFill>
        <p:spPr>
          <a:xfrm>
            <a:off x="3701695" y="3373509"/>
            <a:ext cx="1572434" cy="2306638"/>
          </a:xfrm>
          <a:prstGeom prst="rect">
            <a:avLst/>
          </a:prstGeom>
        </p:spPr>
      </p:pic>
      <p:pic>
        <p:nvPicPr>
          <p:cNvPr id="2" name="図 1" descr="画面の領域"/>
          <p:cNvPicPr>
            <a:picLocks noChangeAspect="1"/>
          </p:cNvPicPr>
          <p:nvPr/>
        </p:nvPicPr>
        <p:blipFill rotWithShape="1">
          <a:blip r:embed="rId2">
            <a:extLst>
              <a:ext uri="{28A0092B-C50C-407E-A947-70E740481C1C}">
                <a14:useLocalDpi xmlns:a14="http://schemas.microsoft.com/office/drawing/2010/main" val="0"/>
              </a:ext>
            </a:extLst>
          </a:blip>
          <a:srcRect l="-218" t="30107" r="93063" b="-244"/>
          <a:stretch/>
        </p:blipFill>
        <p:spPr>
          <a:xfrm>
            <a:off x="2081009" y="3330943"/>
            <a:ext cx="952889" cy="2349204"/>
          </a:xfrm>
          <a:prstGeom prst="rect">
            <a:avLst/>
          </a:prstGeom>
        </p:spPr>
      </p:pic>
      <p:pic>
        <p:nvPicPr>
          <p:cNvPr id="4" name="図 3"/>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3439488" y="1311201"/>
            <a:ext cx="3775260" cy="1352543"/>
          </a:xfrm>
          <a:prstGeom prst="rect">
            <a:avLst/>
          </a:prstGeom>
        </p:spPr>
      </p:pic>
      <p:sp>
        <p:nvSpPr>
          <p:cNvPr id="7" name="テキスト ボックス 6"/>
          <p:cNvSpPr txBox="1"/>
          <p:nvPr/>
        </p:nvSpPr>
        <p:spPr>
          <a:xfrm>
            <a:off x="4797787" y="6496622"/>
            <a:ext cx="3670428" cy="369332"/>
          </a:xfrm>
          <a:prstGeom prst="rect">
            <a:avLst/>
          </a:prstGeom>
          <a:noFill/>
        </p:spPr>
        <p:txBody>
          <a:bodyPr wrap="none" rtlCol="0">
            <a:spAutoFit/>
          </a:bodyPr>
          <a:lstStyle/>
          <a:p>
            <a:r>
              <a:rPr kumimoji="1" lang="en-US" altLang="ja-JP" dirty="0"/>
              <a:t>(</a:t>
            </a:r>
            <a:r>
              <a:rPr kumimoji="1" lang="en-US" altLang="ja-JP" i="1" dirty="0" err="1"/>
              <a:t>Kitoh</a:t>
            </a:r>
            <a:r>
              <a:rPr lang="en-US" altLang="ja-JP" i="1" dirty="0"/>
              <a:t> </a:t>
            </a:r>
            <a:r>
              <a:rPr kumimoji="1" lang="en-US" altLang="ja-JP" i="1" dirty="0" err="1"/>
              <a:t>etal</a:t>
            </a:r>
            <a:r>
              <a:rPr kumimoji="1" lang="en-US" altLang="ja-JP" i="1" dirty="0"/>
              <a:t>.@</a:t>
            </a:r>
            <a:r>
              <a:rPr kumimoji="1" lang="ja-JP" altLang="en-US" i="1" dirty="0"/>
              <a:t>気象研究所</a:t>
            </a:r>
            <a:r>
              <a:rPr kumimoji="1" lang="en-US" altLang="ja-JP" i="1" dirty="0"/>
              <a:t>, 2013, JGR</a:t>
            </a:r>
            <a:r>
              <a:rPr kumimoji="1" lang="en-US" altLang="ja-JP" dirty="0"/>
              <a:t>)</a:t>
            </a:r>
            <a:endParaRPr kumimoji="1" lang="ja-JP" altLang="en-US" dirty="0"/>
          </a:p>
        </p:txBody>
      </p:sp>
      <p:sp>
        <p:nvSpPr>
          <p:cNvPr id="8" name="テキスト ボックス 7"/>
          <p:cNvSpPr txBox="1"/>
          <p:nvPr/>
        </p:nvSpPr>
        <p:spPr>
          <a:xfrm>
            <a:off x="3326" y="332656"/>
            <a:ext cx="9144000" cy="646331"/>
          </a:xfrm>
          <a:prstGeom prst="rect">
            <a:avLst/>
          </a:prstGeom>
          <a:noFill/>
        </p:spPr>
        <p:txBody>
          <a:bodyPr wrap="square" rtlCol="0">
            <a:spAutoFit/>
          </a:bodyPr>
          <a:lstStyle/>
          <a:p>
            <a:pPr algn="ctr"/>
            <a:r>
              <a:rPr kumimoji="1" lang="ja-JP" altLang="en-US" sz="3600" b="1" dirty="0"/>
              <a:t>　</a:t>
            </a:r>
            <a:r>
              <a:rPr lang="ja-JP" altLang="en-US" sz="3600" b="1" dirty="0"/>
              <a:t>世界の</a:t>
            </a:r>
            <a:r>
              <a:rPr kumimoji="1" lang="ja-JP" altLang="en-US" sz="3600" b="1" dirty="0"/>
              <a:t>モンスーン地域との比較</a:t>
            </a:r>
          </a:p>
        </p:txBody>
      </p:sp>
      <p:sp>
        <p:nvSpPr>
          <p:cNvPr id="9" name="スライド番号プレースホルダー 2"/>
          <p:cNvSpPr>
            <a:spLocks noGrp="1"/>
          </p:cNvSpPr>
          <p:nvPr>
            <p:ph type="sldNum" sz="quarter" idx="12"/>
          </p:nvPr>
        </p:nvSpPr>
        <p:spPr>
          <a:xfrm>
            <a:off x="6875463" y="6492875"/>
            <a:ext cx="21336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defRPr/>
            </a:pPr>
            <a:fld id="{DA31C1D4-980C-4ECE-A6AD-4C6683237771}" type="slidenum">
              <a:rPr lang="ja-JP" altLang="en-US" sz="2000" smtClean="0">
                <a:solidFill>
                  <a:schemeClr val="bg1">
                    <a:lumMod val="65000"/>
                  </a:schemeClr>
                </a:solidFill>
              </a:rPr>
              <a:pPr eaLnBrk="1" hangingPunct="1">
                <a:spcBef>
                  <a:spcPct val="0"/>
                </a:spcBef>
                <a:buFontTx/>
                <a:buNone/>
                <a:defRPr/>
              </a:pPr>
              <a:t>37</a:t>
            </a:fld>
            <a:endParaRPr lang="ja-JP" altLang="en-US" sz="2000" dirty="0">
              <a:solidFill>
                <a:schemeClr val="bg1">
                  <a:lumMod val="65000"/>
                </a:schemeClr>
              </a:solidFill>
            </a:endParaRPr>
          </a:p>
        </p:txBody>
      </p:sp>
      <p:sp>
        <p:nvSpPr>
          <p:cNvPr id="10" name="テキスト ボックス 9"/>
          <p:cNvSpPr txBox="1"/>
          <p:nvPr/>
        </p:nvSpPr>
        <p:spPr>
          <a:xfrm>
            <a:off x="229239" y="2007503"/>
            <a:ext cx="2717411" cy="1015663"/>
          </a:xfrm>
          <a:prstGeom prst="rect">
            <a:avLst/>
          </a:prstGeom>
          <a:noFill/>
        </p:spPr>
        <p:txBody>
          <a:bodyPr wrap="none" rtlCol="0">
            <a:spAutoFit/>
          </a:bodyPr>
          <a:lstStyle/>
          <a:p>
            <a:r>
              <a:rPr kumimoji="1" lang="ja-JP" altLang="en-US" sz="2000" dirty="0"/>
              <a:t>将来変化率（％）</a:t>
            </a:r>
            <a:endParaRPr kumimoji="1" lang="en-US" altLang="ja-JP" sz="2000" dirty="0"/>
          </a:p>
          <a:p>
            <a:r>
              <a:rPr lang="ja-JP" altLang="en-US" sz="2000" dirty="0"/>
              <a:t>高排出シナリオ</a:t>
            </a:r>
            <a:endParaRPr kumimoji="1" lang="en-US" altLang="ja-JP" sz="2000" dirty="0"/>
          </a:p>
          <a:p>
            <a:r>
              <a:rPr kumimoji="1" lang="en-US" altLang="ja-JP" sz="2000" dirty="0"/>
              <a:t>21</a:t>
            </a:r>
            <a:r>
              <a:rPr kumimoji="1" lang="ja-JP" altLang="en-US" sz="2000" dirty="0"/>
              <a:t>モデル予測の中央値</a:t>
            </a:r>
          </a:p>
        </p:txBody>
      </p:sp>
      <p:pic>
        <p:nvPicPr>
          <p:cNvPr id="12" name="図 11" descr="画面の領域"/>
          <p:cNvPicPr>
            <a:picLocks noChangeAspect="1"/>
          </p:cNvPicPr>
          <p:nvPr/>
        </p:nvPicPr>
        <p:blipFill rotWithShape="1">
          <a:blip r:embed="rId2">
            <a:extLst>
              <a:ext uri="{28A0092B-C50C-407E-A947-70E740481C1C}">
                <a14:useLocalDpi xmlns:a14="http://schemas.microsoft.com/office/drawing/2010/main" val="0"/>
              </a:ext>
            </a:extLst>
          </a:blip>
          <a:srcRect l="92094" t="31377"/>
          <a:stretch/>
        </p:blipFill>
        <p:spPr>
          <a:xfrm>
            <a:off x="6356794" y="3381649"/>
            <a:ext cx="1052906" cy="2298498"/>
          </a:xfrm>
          <a:prstGeom prst="rect">
            <a:avLst/>
          </a:prstGeom>
        </p:spPr>
      </p:pic>
      <p:sp>
        <p:nvSpPr>
          <p:cNvPr id="6" name="正方形/長方形 5"/>
          <p:cNvSpPr/>
          <p:nvPr/>
        </p:nvSpPr>
        <p:spPr>
          <a:xfrm>
            <a:off x="1952739" y="4661224"/>
            <a:ext cx="6204601" cy="670573"/>
          </a:xfrm>
          <a:prstGeom prst="rect">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p:cNvSpPr/>
          <p:nvPr/>
        </p:nvSpPr>
        <p:spPr>
          <a:xfrm>
            <a:off x="3347089" y="2930833"/>
            <a:ext cx="1980029" cy="400110"/>
          </a:xfrm>
          <a:prstGeom prst="rect">
            <a:avLst/>
          </a:prstGeom>
          <a:solidFill>
            <a:srgbClr val="FFFF00"/>
          </a:solidFill>
        </p:spPr>
        <p:txBody>
          <a:bodyPr wrap="none">
            <a:spAutoFit/>
          </a:bodyPr>
          <a:lstStyle/>
          <a:p>
            <a:r>
              <a:rPr kumimoji="0" lang="ja-JP" altLang="en-US" sz="2000" b="1" dirty="0">
                <a:latin typeface="Calibri" charset="0"/>
              </a:rPr>
              <a:t>夏季平均降水量</a:t>
            </a:r>
            <a:endParaRPr kumimoji="0" lang="en-US" altLang="ja-JP" sz="2000" b="1" dirty="0">
              <a:latin typeface="Calibri" charset="0"/>
            </a:endParaRPr>
          </a:p>
        </p:txBody>
      </p:sp>
      <p:sp>
        <p:nvSpPr>
          <p:cNvPr id="13" name="正方形/長方形 12"/>
          <p:cNvSpPr/>
          <p:nvPr/>
        </p:nvSpPr>
        <p:spPr>
          <a:xfrm>
            <a:off x="5665839" y="2930833"/>
            <a:ext cx="2425664" cy="400110"/>
          </a:xfrm>
          <a:prstGeom prst="rect">
            <a:avLst/>
          </a:prstGeom>
          <a:solidFill>
            <a:srgbClr val="FFFF00"/>
          </a:solidFill>
        </p:spPr>
        <p:txBody>
          <a:bodyPr wrap="none">
            <a:spAutoFit/>
          </a:bodyPr>
          <a:lstStyle/>
          <a:p>
            <a:r>
              <a:rPr kumimoji="0" lang="ja-JP" altLang="en-US" sz="2000" b="1" dirty="0">
                <a:latin typeface="Calibri" charset="0"/>
              </a:rPr>
              <a:t>夏季最大５日降水量</a:t>
            </a:r>
            <a:endParaRPr kumimoji="0" lang="en-US" altLang="ja-JP" sz="2000" b="1" dirty="0">
              <a:latin typeface="Calibri" charset="0"/>
            </a:endParaRPr>
          </a:p>
        </p:txBody>
      </p:sp>
      <p:sp>
        <p:nvSpPr>
          <p:cNvPr id="15" name="角丸四角形吹き出し 14"/>
          <p:cNvSpPr/>
          <p:nvPr/>
        </p:nvSpPr>
        <p:spPr>
          <a:xfrm>
            <a:off x="264397" y="3804851"/>
            <a:ext cx="1394964" cy="1401387"/>
          </a:xfrm>
          <a:prstGeom prst="wedgeRoundRectCallout">
            <a:avLst>
              <a:gd name="adj1" fmla="val 76777"/>
              <a:gd name="adj2" fmla="val 36485"/>
              <a:gd name="adj3" fmla="val 16667"/>
            </a:avLst>
          </a:prstGeom>
          <a:gradFill rotWithShape="1">
            <a:gsLst>
              <a:gs pos="0">
                <a:srgbClr val="FEB80A">
                  <a:tint val="50000"/>
                  <a:satMod val="300000"/>
                </a:srgbClr>
              </a:gs>
              <a:gs pos="35000">
                <a:srgbClr val="FEB80A">
                  <a:tint val="37000"/>
                  <a:satMod val="300000"/>
                </a:srgbClr>
              </a:gs>
              <a:gs pos="100000">
                <a:srgbClr val="FEB80A">
                  <a:tint val="15000"/>
                  <a:satMod val="350000"/>
                </a:srgbClr>
              </a:gs>
            </a:gsLst>
            <a:lin ang="16200000" scaled="1"/>
          </a:gradFill>
          <a:ln w="38100" cap="flat" cmpd="sng" algn="ctr">
            <a:solidFill>
              <a:srgbClr val="FEB80A">
                <a:shade val="95000"/>
                <a:satMod val="105000"/>
              </a:srgbClr>
            </a:solidFill>
            <a:prstDash val="solid"/>
          </a:ln>
          <a:effectLst>
            <a:outerShdw blurRad="40000" dist="20000" dir="5400000" rotWithShape="0">
              <a:srgbClr val="000000">
                <a:alpha val="38000"/>
              </a:srgbClr>
            </a:outerShdw>
          </a:effectLst>
        </p:spPr>
        <p:txBody>
          <a:bodyPr lIns="36000" tIns="36000" rIns="36000" bIns="36000" rtlCol="0" anchor="ctr"/>
          <a:lstStyle/>
          <a:p>
            <a:pPr lvl="0">
              <a:defRPr/>
            </a:pPr>
            <a:r>
              <a:rPr kumimoji="0" lang="ja-JP" altLang="en-US" sz="2000" b="1"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アジアでは他の地域よりも増加率が大きい</a:t>
            </a:r>
          </a:p>
        </p:txBody>
      </p:sp>
      <p:grpSp>
        <p:nvGrpSpPr>
          <p:cNvPr id="16" name="グループ化 15"/>
          <p:cNvGrpSpPr/>
          <p:nvPr/>
        </p:nvGrpSpPr>
        <p:grpSpPr>
          <a:xfrm>
            <a:off x="1224251" y="5800811"/>
            <a:ext cx="7919749" cy="634477"/>
            <a:chOff x="1224251" y="5800811"/>
            <a:chExt cx="7919749" cy="634477"/>
          </a:xfrm>
        </p:grpSpPr>
        <p:sp>
          <p:nvSpPr>
            <p:cNvPr id="5" name="正方形/長方形 4"/>
            <p:cNvSpPr/>
            <p:nvPr/>
          </p:nvSpPr>
          <p:spPr>
            <a:xfrm>
              <a:off x="2025649" y="5887218"/>
              <a:ext cx="7118351" cy="461665"/>
            </a:xfrm>
            <a:prstGeom prst="rect">
              <a:avLst/>
            </a:prstGeom>
          </p:spPr>
          <p:txBody>
            <a:bodyPr wrap="square">
              <a:spAutoFit/>
            </a:bodyPr>
            <a:lstStyle/>
            <a:p>
              <a:r>
                <a:rPr lang="ja-JP" altLang="en-US" sz="2400" b="1" dirty="0"/>
                <a:t>アジアでは、水災害リスクの大幅な増加が懸念される</a:t>
              </a:r>
            </a:p>
          </p:txBody>
        </p:sp>
        <p:sp>
          <p:nvSpPr>
            <p:cNvPr id="11" name="右矢印 10"/>
            <p:cNvSpPr/>
            <p:nvPr/>
          </p:nvSpPr>
          <p:spPr>
            <a:xfrm>
              <a:off x="1224251" y="5800811"/>
              <a:ext cx="724334" cy="6344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1170751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7010400" y="6492875"/>
            <a:ext cx="2133600" cy="365125"/>
          </a:xfrm>
        </p:spPr>
        <p:txBody>
          <a:bodyPr/>
          <a:lstStyle/>
          <a:p>
            <a:fld id="{882F7CE5-754A-46BA-925F-2752EC69DA53}" type="slidenum">
              <a:rPr kumimoji="1" lang="ja-JP" altLang="en-US" sz="1600" smtClean="0"/>
              <a:pPr/>
              <a:t>38</a:t>
            </a:fld>
            <a:endParaRPr kumimoji="1" lang="ja-JP" altLang="en-US" sz="1600" dirty="0"/>
          </a:p>
        </p:txBody>
      </p:sp>
      <p:sp>
        <p:nvSpPr>
          <p:cNvPr id="3" name="AutoShape 209"/>
          <p:cNvSpPr>
            <a:spLocks noChangeArrowheads="1"/>
          </p:cNvSpPr>
          <p:nvPr/>
        </p:nvSpPr>
        <p:spPr bwMode="auto">
          <a:xfrm>
            <a:off x="0" y="0"/>
            <a:ext cx="9144000" cy="692696"/>
          </a:xfrm>
          <a:prstGeom prst="roundRect">
            <a:avLst>
              <a:gd name="adj" fmla="val 0"/>
            </a:avLst>
          </a:prstGeom>
          <a:solidFill>
            <a:srgbClr val="000099"/>
          </a:solidFill>
          <a:ln w="9525">
            <a:noFill/>
            <a:round/>
            <a:headEnd/>
            <a:tailEnd/>
          </a:ln>
        </p:spPr>
        <p:txBody>
          <a:bodyPr wrap="square" anchor="ctr">
            <a:noAutofit/>
          </a:bodyPr>
          <a:lstStyle/>
          <a:p>
            <a:pPr algn="ctr">
              <a:spcBef>
                <a:spcPct val="50000"/>
              </a:spcBef>
              <a:defRPr/>
            </a:pPr>
            <a:r>
              <a:rPr lang="ja-JP" altLang="en-US" sz="3600" dirty="0">
                <a:solidFill>
                  <a:schemeClr val="bg1"/>
                </a:solidFill>
                <a:latin typeface="Arial" charset="0"/>
              </a:rPr>
              <a:t>まとめ、おわりに</a:t>
            </a:r>
            <a:endParaRPr lang="en-US" altLang="ja-JP" sz="3600" dirty="0">
              <a:solidFill>
                <a:schemeClr val="bg1"/>
              </a:solidFill>
              <a:latin typeface="Arial" charset="0"/>
            </a:endParaRPr>
          </a:p>
        </p:txBody>
      </p:sp>
      <p:sp>
        <p:nvSpPr>
          <p:cNvPr id="4" name="コンテンツ プレースホルダ 2"/>
          <p:cNvSpPr txBox="1">
            <a:spLocks/>
          </p:cNvSpPr>
          <p:nvPr/>
        </p:nvSpPr>
        <p:spPr>
          <a:xfrm>
            <a:off x="251519" y="1052736"/>
            <a:ext cx="8568953" cy="3156133"/>
          </a:xfrm>
          <a:prstGeom prst="rect">
            <a:avLst/>
          </a:prstGeom>
          <a:ln w="9525">
            <a:solidFill>
              <a:schemeClr val="tx1"/>
            </a:solidFill>
          </a:ln>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p>
            <a:pPr marL="342900" lvl="0" indent="-342900">
              <a:spcBef>
                <a:spcPts val="1200"/>
              </a:spcBef>
              <a:buFont typeface="Wingdings" panose="05000000000000000000" pitchFamily="2" charset="2"/>
              <a:buChar char="l"/>
              <a:defRPr/>
            </a:pPr>
            <a:r>
              <a:rPr lang="ja-JP" altLang="en-US" sz="2800" b="1" dirty="0">
                <a:solidFill>
                  <a:schemeClr val="tx1"/>
                </a:solidFill>
                <a:latin typeface="+mn-ea"/>
              </a:rPr>
              <a:t>気温が上昇し暑い日が増加している。大雨の増加など雨の降り方も変わってきている。</a:t>
            </a:r>
            <a:endParaRPr lang="en-US" altLang="ja-JP" sz="2800" b="1" dirty="0">
              <a:solidFill>
                <a:schemeClr val="tx1"/>
              </a:solidFill>
              <a:latin typeface="+mn-ea"/>
            </a:endParaRPr>
          </a:p>
          <a:p>
            <a:pPr marL="342900" lvl="0" indent="-342900">
              <a:spcBef>
                <a:spcPts val="1200"/>
              </a:spcBef>
              <a:buFont typeface="Wingdings" panose="05000000000000000000" pitchFamily="2" charset="2"/>
              <a:buChar char="l"/>
              <a:defRPr/>
            </a:pPr>
            <a:r>
              <a:rPr lang="ja-JP" altLang="en-US" sz="2800" b="1" dirty="0">
                <a:solidFill>
                  <a:schemeClr val="tx1"/>
                </a:solidFill>
                <a:latin typeface="+mn-ea"/>
              </a:rPr>
              <a:t>これら変化は、人間活動による地球温暖化の影響と考えられる。</a:t>
            </a:r>
            <a:endParaRPr lang="en-US" altLang="ja-JP" sz="2800" b="1" dirty="0">
              <a:solidFill>
                <a:schemeClr val="tx1"/>
              </a:solidFill>
              <a:latin typeface="+mn-ea"/>
            </a:endParaRPr>
          </a:p>
          <a:p>
            <a:pPr marL="342900" lvl="0" indent="-342900">
              <a:spcBef>
                <a:spcPts val="1200"/>
              </a:spcBef>
              <a:buFont typeface="Wingdings" panose="05000000000000000000" pitchFamily="2" charset="2"/>
              <a:buChar char="l"/>
              <a:defRPr/>
            </a:pPr>
            <a:r>
              <a:rPr lang="ja-JP" altLang="en-US" sz="2800" b="1" dirty="0">
                <a:solidFill>
                  <a:schemeClr val="tx1"/>
                </a:solidFill>
                <a:latin typeface="+mn-ea"/>
              </a:rPr>
              <a:t>将来は、ますます、暑い日が増加し、大雨の頻度と強度が増すと予測される。</a:t>
            </a:r>
            <a:endParaRPr lang="en-US" altLang="ja-JP" sz="2800" b="1" dirty="0">
              <a:solidFill>
                <a:schemeClr val="tx1"/>
              </a:solidFill>
              <a:latin typeface="+mn-ea"/>
            </a:endParaRPr>
          </a:p>
        </p:txBody>
      </p:sp>
      <p:sp>
        <p:nvSpPr>
          <p:cNvPr id="5" name="下矢印 4"/>
          <p:cNvSpPr/>
          <p:nvPr/>
        </p:nvSpPr>
        <p:spPr>
          <a:xfrm>
            <a:off x="3820338" y="4365104"/>
            <a:ext cx="1503324" cy="6480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横巻き 9"/>
          <p:cNvSpPr/>
          <p:nvPr/>
        </p:nvSpPr>
        <p:spPr>
          <a:xfrm>
            <a:off x="629563" y="5037030"/>
            <a:ext cx="7884874" cy="163233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t>過去の経験（基準）が通用しなくなってきている。</a:t>
            </a:r>
            <a:endParaRPr lang="en-US" altLang="ja-JP" sz="2400" b="1" dirty="0"/>
          </a:p>
          <a:p>
            <a:pPr algn="ctr"/>
            <a:r>
              <a:rPr lang="ja-JP" altLang="en-US" sz="2400" b="1" dirty="0"/>
              <a:t>顕在化してきた温暖化影響に対応（適応）していく必要。</a:t>
            </a:r>
            <a:endParaRPr lang="en-US" altLang="ja-JP" sz="2400" b="1" dirty="0"/>
          </a:p>
          <a:p>
            <a:pPr algn="ctr"/>
            <a:r>
              <a:rPr lang="ja-JP" altLang="en-US" sz="2400" b="1" dirty="0"/>
              <a:t>→　例えば、気象情報の有効利用</a:t>
            </a:r>
            <a:endParaRPr lang="en-US" altLang="ja-JP" sz="2400" b="1" dirty="0"/>
          </a:p>
        </p:txBody>
      </p:sp>
    </p:spTree>
    <p:extLst>
      <p:ext uri="{BB962C8B-B14F-4D97-AF65-F5344CB8AC3E}">
        <p14:creationId xmlns:p14="http://schemas.microsoft.com/office/powerpoint/2010/main" val="1335925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画面の領域"/>
          <p:cNvPicPr>
            <a:picLocks noChangeAspect="1"/>
          </p:cNvPicPr>
          <p:nvPr/>
        </p:nvPicPr>
        <p:blipFill rotWithShape="1">
          <a:blip r:embed="rId2">
            <a:extLst>
              <a:ext uri="{28A0092B-C50C-407E-A947-70E740481C1C}">
                <a14:useLocalDpi xmlns:a14="http://schemas.microsoft.com/office/drawing/2010/main" val="0"/>
              </a:ext>
            </a:extLst>
          </a:blip>
          <a:srcRect l="67087"/>
          <a:stretch/>
        </p:blipFill>
        <p:spPr>
          <a:xfrm>
            <a:off x="0" y="1821595"/>
            <a:ext cx="2273295" cy="4164105"/>
          </a:xfrm>
          <a:prstGeom prst="rect">
            <a:avLst/>
          </a:prstGeom>
        </p:spPr>
      </p:pic>
      <p:sp>
        <p:nvSpPr>
          <p:cNvPr id="2" name="スライド番号プレースホルダー 1"/>
          <p:cNvSpPr>
            <a:spLocks noGrp="1"/>
          </p:cNvSpPr>
          <p:nvPr>
            <p:ph type="sldNum" sz="quarter" idx="12"/>
          </p:nvPr>
        </p:nvSpPr>
        <p:spPr/>
        <p:txBody>
          <a:bodyPr/>
          <a:lstStyle/>
          <a:p>
            <a:fld id="{D7F7FE52-1DCA-477B-B55C-F0AADD0F64E4}" type="slidenum">
              <a:rPr kumimoji="1" lang="ja-JP" altLang="en-US" smtClean="0"/>
              <a:t>39</a:t>
            </a:fld>
            <a:endParaRPr kumimoji="1" lang="ja-JP" altLang="en-US" dirty="0"/>
          </a:p>
        </p:txBody>
      </p:sp>
      <p:sp>
        <p:nvSpPr>
          <p:cNvPr id="7" name="テキスト ボックス 6"/>
          <p:cNvSpPr txBox="1"/>
          <p:nvPr/>
        </p:nvSpPr>
        <p:spPr>
          <a:xfrm>
            <a:off x="-16937" y="188640"/>
            <a:ext cx="5304657" cy="646331"/>
          </a:xfrm>
          <a:prstGeom prst="rect">
            <a:avLst/>
          </a:prstGeom>
          <a:noFill/>
        </p:spPr>
        <p:txBody>
          <a:bodyPr wrap="none" rtlCol="0">
            <a:spAutoFit/>
          </a:bodyPr>
          <a:lstStyle/>
          <a:p>
            <a:r>
              <a:rPr kumimoji="1" lang="ja-JP" altLang="en-US" sz="3600" b="1" dirty="0"/>
              <a:t>● </a:t>
            </a:r>
            <a:r>
              <a:rPr lang="ja-JP" altLang="en-US" sz="3600" b="1" dirty="0"/>
              <a:t>頻発</a:t>
            </a:r>
            <a:r>
              <a:rPr kumimoji="1" lang="ja-JP" altLang="en-US" sz="3600" b="1" dirty="0"/>
              <a:t>する猛暑への対応</a:t>
            </a:r>
          </a:p>
        </p:txBody>
      </p:sp>
      <p:pic>
        <p:nvPicPr>
          <p:cNvPr id="8" name="図 7" descr="画面の領域"/>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8243" y="2204864"/>
            <a:ext cx="2650545" cy="3097682"/>
          </a:xfrm>
          <a:prstGeom prst="rect">
            <a:avLst/>
          </a:prstGeom>
        </p:spPr>
      </p:pic>
      <p:pic>
        <p:nvPicPr>
          <p:cNvPr id="9" name="図 8" descr="画面の領域"/>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47290" y="1055978"/>
            <a:ext cx="4159836" cy="5650141"/>
          </a:xfrm>
          <a:prstGeom prst="rect">
            <a:avLst/>
          </a:prstGeom>
        </p:spPr>
      </p:pic>
    </p:spTree>
    <p:extLst>
      <p:ext uri="{BB962C8B-B14F-4D97-AF65-F5344CB8AC3E}">
        <p14:creationId xmlns:p14="http://schemas.microsoft.com/office/powerpoint/2010/main" val="36174622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9978" name="Text Box 10"/>
          <p:cNvSpPr txBox="1">
            <a:spLocks noChangeArrowheads="1"/>
          </p:cNvSpPr>
          <p:nvPr/>
        </p:nvSpPr>
        <p:spPr bwMode="auto">
          <a:xfrm>
            <a:off x="36593" y="6381328"/>
            <a:ext cx="8423839" cy="476672"/>
          </a:xfrm>
          <a:prstGeom prst="rect">
            <a:avLst/>
          </a:prstGeom>
          <a:noFill/>
          <a:ln w="9525">
            <a:noFill/>
            <a:miter lim="800000"/>
            <a:headEnd/>
            <a:tailEnd/>
          </a:ln>
          <a:effectLst/>
        </p:spPr>
        <p:txBody>
          <a:bodyPr wrap="square">
            <a:noAutofit/>
          </a:bodyPr>
          <a:lstStyle/>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左図：気象庁</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HP</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「二酸化炭素濃度の経年変化」</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http://ds.data.jma.go.jp/ghg/kanshi/ghgp/co2_trend.html</a:t>
            </a:r>
          </a:p>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右図：全国地球温暖化防止活動推進センター「すぐ使える図表集」</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http://www.jccca.org/chart/</a:t>
            </a:r>
          </a:p>
        </p:txBody>
      </p:sp>
      <p:sp>
        <p:nvSpPr>
          <p:cNvPr id="20" name="AutoShape 209"/>
          <p:cNvSpPr>
            <a:spLocks noChangeArrowheads="1"/>
          </p:cNvSpPr>
          <p:nvPr/>
        </p:nvSpPr>
        <p:spPr bwMode="auto">
          <a:xfrm>
            <a:off x="0" y="0"/>
            <a:ext cx="9144000" cy="692696"/>
          </a:xfrm>
          <a:prstGeom prst="roundRect">
            <a:avLst>
              <a:gd name="adj" fmla="val 0"/>
            </a:avLst>
          </a:prstGeom>
          <a:solidFill>
            <a:srgbClr val="000099"/>
          </a:solidFill>
          <a:ln w="9525">
            <a:noFill/>
            <a:round/>
            <a:headEnd/>
            <a:tailEnd/>
          </a:ln>
        </p:spPr>
        <p:txBody>
          <a:bodyPr wrap="square" anchor="ctr">
            <a:noAutofit/>
          </a:bodyPr>
          <a:lstStyle/>
          <a:p>
            <a:pPr algn="ctr">
              <a:spcBef>
                <a:spcPct val="50000"/>
              </a:spcBef>
              <a:defRPr/>
            </a:pPr>
            <a:r>
              <a:rPr lang="ja-JP" altLang="en-US" sz="3200" dirty="0">
                <a:solidFill>
                  <a:schemeClr val="bg1"/>
                </a:solidFill>
                <a:latin typeface="Arial" charset="0"/>
              </a:rPr>
              <a:t>二酸化炭素濃度の増加</a:t>
            </a:r>
          </a:p>
        </p:txBody>
      </p:sp>
      <p:sp>
        <p:nvSpPr>
          <p:cNvPr id="21" name="正方形/長方形 20"/>
          <p:cNvSpPr/>
          <p:nvPr/>
        </p:nvSpPr>
        <p:spPr>
          <a:xfrm>
            <a:off x="95016" y="764704"/>
            <a:ext cx="8953968" cy="792088"/>
          </a:xfrm>
          <a:prstGeom prst="rect">
            <a:avLst/>
          </a:prstGeom>
          <a:noFill/>
          <a:ln w="9525" cmpd="sng">
            <a:solidFill>
              <a:schemeClr val="tx1"/>
            </a:solidFill>
          </a:ln>
          <a:effectLst/>
        </p:spPr>
        <p:style>
          <a:lnRef idx="2">
            <a:schemeClr val="accent6">
              <a:shade val="50000"/>
            </a:schemeClr>
          </a:lnRef>
          <a:fillRef idx="1">
            <a:schemeClr val="accent6"/>
          </a:fillRef>
          <a:effectRef idx="0">
            <a:schemeClr val="accent6"/>
          </a:effectRef>
          <a:fontRef idx="minor">
            <a:schemeClr val="lt1"/>
          </a:fontRef>
        </p:style>
        <p:txBody>
          <a:bodyPr lIns="72000" tIns="72000" rIns="72000" bIns="72000" rtlCol="0" anchor="t"/>
          <a:lstStyle/>
          <a:p>
            <a:pPr marL="376238" indent="-285750" algn="just">
              <a:spcAft>
                <a:spcPts val="900"/>
              </a:spcAft>
              <a:buFont typeface="Wingdings" panose="05000000000000000000" pitchFamily="2" charset="2"/>
              <a:buChar char="l"/>
            </a:pPr>
            <a:r>
              <a:rPr lang="en-US" altLang="ja-JP" sz="2000" dirty="0">
                <a:solidFill>
                  <a:schemeClr val="tx1"/>
                </a:solidFill>
                <a:cs typeface="メイリオ" panose="020B0604030504040204" pitchFamily="50" charset="-128"/>
              </a:rPr>
              <a:t>2017</a:t>
            </a:r>
            <a:r>
              <a:rPr lang="ja-JP" altLang="en-US" sz="2000" dirty="0">
                <a:solidFill>
                  <a:schemeClr val="tx1"/>
                </a:solidFill>
                <a:cs typeface="メイリオ" panose="020B0604030504040204" pitchFamily="50" charset="-128"/>
              </a:rPr>
              <a:t>年の大気中の二酸化炭素の平均濃度は</a:t>
            </a:r>
            <a:r>
              <a:rPr lang="en-US" altLang="ja-JP" sz="2000" dirty="0">
                <a:solidFill>
                  <a:srgbClr val="FF0000"/>
                </a:solidFill>
                <a:cs typeface="メイリオ" panose="020B0604030504040204" pitchFamily="50" charset="-128"/>
              </a:rPr>
              <a:t>405.5ppm</a:t>
            </a:r>
            <a:r>
              <a:rPr lang="ja-JP" altLang="en-US" sz="2000" dirty="0">
                <a:solidFill>
                  <a:schemeClr val="tx1"/>
                </a:solidFill>
                <a:cs typeface="メイリオ" panose="020B0604030504040204" pitchFamily="50" charset="-128"/>
              </a:rPr>
              <a:t>（</a:t>
            </a:r>
            <a:r>
              <a:rPr lang="en-US" altLang="ja-JP" sz="2000" dirty="0">
                <a:solidFill>
                  <a:schemeClr val="tx1"/>
                </a:solidFill>
                <a:cs typeface="メイリオ" panose="020B0604030504040204" pitchFamily="50" charset="-128"/>
              </a:rPr>
              <a:t>0.04%</a:t>
            </a:r>
            <a:r>
              <a:rPr lang="ja-JP" altLang="en-US" sz="2000" dirty="0">
                <a:solidFill>
                  <a:schemeClr val="tx1"/>
                </a:solidFill>
                <a:cs typeface="メイリオ" panose="020B0604030504040204" pitchFamily="50" charset="-128"/>
              </a:rPr>
              <a:t>）で、工業化以前（</a:t>
            </a:r>
            <a:r>
              <a:rPr lang="en-US" altLang="ja-JP" sz="2000" dirty="0">
                <a:solidFill>
                  <a:schemeClr val="tx1"/>
                </a:solidFill>
                <a:cs typeface="メイリオ" panose="020B0604030504040204" pitchFamily="50" charset="-128"/>
              </a:rPr>
              <a:t>18</a:t>
            </a:r>
            <a:r>
              <a:rPr lang="ja-JP" altLang="en-US" sz="2000" dirty="0">
                <a:solidFill>
                  <a:schemeClr val="tx1"/>
                </a:solidFill>
                <a:cs typeface="メイリオ" panose="020B0604030504040204" pitchFamily="50" charset="-128"/>
              </a:rPr>
              <a:t>世紀半ば）に比べて</a:t>
            </a:r>
            <a:r>
              <a:rPr lang="en-US" altLang="ja-JP" sz="2000" dirty="0">
                <a:solidFill>
                  <a:srgbClr val="FF0000"/>
                </a:solidFill>
                <a:cs typeface="メイリオ" panose="020B0604030504040204" pitchFamily="50" charset="-128"/>
              </a:rPr>
              <a:t>46</a:t>
            </a:r>
            <a:r>
              <a:rPr lang="ja-JP" altLang="en-US" sz="2000" dirty="0">
                <a:solidFill>
                  <a:srgbClr val="FF0000"/>
                </a:solidFill>
                <a:cs typeface="メイリオ" panose="020B0604030504040204" pitchFamily="50" charset="-128"/>
              </a:rPr>
              <a:t>％増加</a:t>
            </a:r>
            <a:r>
              <a:rPr lang="ja-JP" altLang="en-US" sz="2000" dirty="0">
                <a:solidFill>
                  <a:schemeClr val="tx1"/>
                </a:solidFill>
                <a:cs typeface="メイリオ" panose="020B0604030504040204" pitchFamily="50" charset="-128"/>
              </a:rPr>
              <a:t>。</a:t>
            </a:r>
            <a:endParaRPr lang="en-US" altLang="ja-JP" sz="2000" dirty="0">
              <a:solidFill>
                <a:schemeClr val="tx1"/>
              </a:solidFill>
            </a:endParaRPr>
          </a:p>
        </p:txBody>
      </p:sp>
      <p:sp>
        <p:nvSpPr>
          <p:cNvPr id="8" name="スライド番号プレースホルダー 7"/>
          <p:cNvSpPr>
            <a:spLocks noGrp="1"/>
          </p:cNvSpPr>
          <p:nvPr>
            <p:ph type="sldNum" sz="quarter" idx="12"/>
          </p:nvPr>
        </p:nvSpPr>
        <p:spPr>
          <a:xfrm>
            <a:off x="7000261" y="6492875"/>
            <a:ext cx="2133600" cy="365125"/>
          </a:xfrm>
        </p:spPr>
        <p:txBody>
          <a:bodyPr/>
          <a:lstStyle/>
          <a:p>
            <a:fld id="{882F7CE5-754A-46BA-925F-2752EC69DA53}" type="slidenum">
              <a:rPr kumimoji="1" lang="ja-JP" altLang="en-US" sz="1600" smtClean="0"/>
              <a:pPr/>
              <a:t>4</a:t>
            </a:fld>
            <a:endParaRPr kumimoji="1" lang="ja-JP" altLang="en-US" sz="1600" dirty="0"/>
          </a:p>
        </p:txBody>
      </p:sp>
      <p:sp>
        <p:nvSpPr>
          <p:cNvPr id="3" name="テキスト ボックス 2"/>
          <p:cNvSpPr txBox="1"/>
          <p:nvPr/>
        </p:nvSpPr>
        <p:spPr>
          <a:xfrm>
            <a:off x="1141392" y="1730737"/>
            <a:ext cx="4314001" cy="400110"/>
          </a:xfrm>
          <a:prstGeom prst="rect">
            <a:avLst/>
          </a:prstGeom>
          <a:solidFill>
            <a:srgbClr val="63D53B"/>
          </a:solidFill>
        </p:spPr>
        <p:txBody>
          <a:bodyPr wrap="none" rtlCol="0">
            <a:spAutoFit/>
          </a:bodyPr>
          <a:lstStyle/>
          <a:p>
            <a:r>
              <a:rPr lang="ja-JP" altLang="en-US" sz="2000" b="1" dirty="0"/>
              <a:t>地球全体の大気中の</a:t>
            </a:r>
            <a:r>
              <a:rPr kumimoji="1" lang="ja-JP" altLang="en-US" sz="2000" b="1" dirty="0"/>
              <a:t>二酸化炭素濃度</a:t>
            </a:r>
          </a:p>
        </p:txBody>
      </p:sp>
      <p:pic>
        <p:nvPicPr>
          <p:cNvPr id="1026" name="Picture 2" descr="http://www.jccca.org/chart/img/chart01_03_img01.jp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52120" y="2484790"/>
            <a:ext cx="3252848" cy="3252848"/>
          </a:xfrm>
          <a:prstGeom prst="rect">
            <a:avLst/>
          </a:prstGeom>
          <a:noFill/>
          <a:extLst>
            <a:ext uri="{909E8E84-426E-40DD-AFC4-6F175D3DCCD1}">
              <a14:hiddenFill xmlns:a14="http://schemas.microsoft.com/office/drawing/2010/main">
                <a:solidFill>
                  <a:srgbClr val="FFFFFF"/>
                </a:solidFill>
              </a14:hiddenFill>
            </a:ext>
          </a:extLst>
        </p:spPr>
      </p:pic>
      <p:sp>
        <p:nvSpPr>
          <p:cNvPr id="15" name="テキスト ボックス 14"/>
          <p:cNvSpPr txBox="1"/>
          <p:nvPr/>
        </p:nvSpPr>
        <p:spPr>
          <a:xfrm>
            <a:off x="6154623" y="1930792"/>
            <a:ext cx="2334288" cy="707886"/>
          </a:xfrm>
          <a:prstGeom prst="rect">
            <a:avLst/>
          </a:prstGeom>
          <a:solidFill>
            <a:schemeClr val="accent4">
              <a:lumMod val="50000"/>
            </a:schemeClr>
          </a:solidFill>
        </p:spPr>
        <p:txBody>
          <a:bodyPr wrap="square" rtlCol="0">
            <a:spAutoFit/>
          </a:bodyPr>
          <a:lstStyle/>
          <a:p>
            <a:pPr algn="ctr"/>
            <a:r>
              <a:rPr lang="ja-JP" altLang="en-US" sz="2000" b="1" dirty="0">
                <a:solidFill>
                  <a:schemeClr val="bg1"/>
                </a:solidFill>
              </a:rPr>
              <a:t>人為起源温室効果ガスの割合</a:t>
            </a:r>
            <a:endParaRPr kumimoji="1" lang="ja-JP" altLang="en-US" sz="2000" b="1" dirty="0">
              <a:solidFill>
                <a:schemeClr val="bg1"/>
              </a:solidFill>
            </a:endParaRPr>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8871" y="6052715"/>
            <a:ext cx="4408487" cy="328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図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8871" y="2130847"/>
            <a:ext cx="5148064" cy="3874019"/>
          </a:xfrm>
          <a:prstGeom prst="rect">
            <a:avLst/>
          </a:prstGeom>
        </p:spPr>
      </p:pic>
    </p:spTree>
    <p:extLst>
      <p:ext uri="{BB962C8B-B14F-4D97-AF65-F5344CB8AC3E}">
        <p14:creationId xmlns:p14="http://schemas.microsoft.com/office/powerpoint/2010/main" val="389792241"/>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D7F7FE52-1DCA-477B-B55C-F0AADD0F64E4}" type="slidenum">
              <a:rPr kumimoji="1" lang="ja-JP" altLang="en-US" smtClean="0"/>
              <a:t>40</a:t>
            </a:fld>
            <a:endParaRPr kumimoji="1" lang="ja-JP" altLang="en-US"/>
          </a:p>
        </p:txBody>
      </p:sp>
      <p:sp>
        <p:nvSpPr>
          <p:cNvPr id="5" name="テキスト ボックス 4"/>
          <p:cNvSpPr txBox="1"/>
          <p:nvPr/>
        </p:nvSpPr>
        <p:spPr>
          <a:xfrm>
            <a:off x="-16937" y="188640"/>
            <a:ext cx="7002238" cy="646331"/>
          </a:xfrm>
          <a:prstGeom prst="rect">
            <a:avLst/>
          </a:prstGeom>
          <a:noFill/>
        </p:spPr>
        <p:txBody>
          <a:bodyPr wrap="none" rtlCol="0">
            <a:spAutoFit/>
          </a:bodyPr>
          <a:lstStyle/>
          <a:p>
            <a:r>
              <a:rPr kumimoji="1" lang="ja-JP" altLang="en-US" sz="3600" b="1" dirty="0"/>
              <a:t>● 激甚化する大雨、台風への対応</a:t>
            </a:r>
          </a:p>
        </p:txBody>
      </p:sp>
      <p:pic>
        <p:nvPicPr>
          <p:cNvPr id="6" name="図 5" descr="画面の領域"/>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2" y="912918"/>
            <a:ext cx="8064896" cy="5908610"/>
          </a:xfrm>
          <a:prstGeom prst="rect">
            <a:avLst/>
          </a:prstGeom>
        </p:spPr>
      </p:pic>
    </p:spTree>
    <p:extLst>
      <p:ext uri="{BB962C8B-B14F-4D97-AF65-F5344CB8AC3E}">
        <p14:creationId xmlns:p14="http://schemas.microsoft.com/office/powerpoint/2010/main" val="38626556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D7F7FE52-1DCA-477B-B55C-F0AADD0F64E4}" type="slidenum">
              <a:rPr kumimoji="1" lang="ja-JP" altLang="en-US" smtClean="0"/>
              <a:t>41</a:t>
            </a:fld>
            <a:endParaRPr kumimoji="1" lang="ja-JP" altLang="en-US"/>
          </a:p>
        </p:txBody>
      </p:sp>
      <p:pic>
        <p:nvPicPr>
          <p:cNvPr id="3" name="図 2" descr="画面の領域"/>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8159" y="980728"/>
            <a:ext cx="6201389" cy="2402567"/>
          </a:xfrm>
          <a:prstGeom prst="rect">
            <a:avLst/>
          </a:prstGeom>
        </p:spPr>
      </p:pic>
      <p:sp>
        <p:nvSpPr>
          <p:cNvPr id="4" name="正方形/長方形 3"/>
          <p:cNvSpPr/>
          <p:nvPr/>
        </p:nvSpPr>
        <p:spPr>
          <a:xfrm>
            <a:off x="1039252" y="6509251"/>
            <a:ext cx="7263173" cy="369332"/>
          </a:xfrm>
          <a:prstGeom prst="rect">
            <a:avLst/>
          </a:prstGeom>
        </p:spPr>
        <p:txBody>
          <a:bodyPr wrap="square">
            <a:spAutoFit/>
          </a:bodyPr>
          <a:lstStyle/>
          <a:p>
            <a:r>
              <a:rPr lang="en-US" altLang="ja-JP" dirty="0"/>
              <a:t>https://www.city.tsukuba.lg.jp/kurashi/anshin/bousai/1000602.html</a:t>
            </a:r>
            <a:endParaRPr lang="ja-JP" altLang="en-US" dirty="0"/>
          </a:p>
        </p:txBody>
      </p:sp>
      <p:pic>
        <p:nvPicPr>
          <p:cNvPr id="5" name="図 4" descr="画面の領域"/>
          <p:cNvPicPr>
            <a:picLocks noChangeAspect="1"/>
          </p:cNvPicPr>
          <p:nvPr/>
        </p:nvPicPr>
        <p:blipFill rotWithShape="1">
          <a:blip r:embed="rId3">
            <a:extLst>
              <a:ext uri="{28A0092B-C50C-407E-A947-70E740481C1C}">
                <a14:useLocalDpi xmlns:a14="http://schemas.microsoft.com/office/drawing/2010/main" val="0"/>
              </a:ext>
            </a:extLst>
          </a:blip>
          <a:srcRect b="31679"/>
          <a:stretch/>
        </p:blipFill>
        <p:spPr>
          <a:xfrm>
            <a:off x="1907704" y="3550753"/>
            <a:ext cx="1876730" cy="2958498"/>
          </a:xfrm>
          <a:prstGeom prst="rect">
            <a:avLst/>
          </a:prstGeom>
        </p:spPr>
      </p:pic>
      <p:sp>
        <p:nvSpPr>
          <p:cNvPr id="6" name="テキスト ボックス 5"/>
          <p:cNvSpPr txBox="1"/>
          <p:nvPr/>
        </p:nvSpPr>
        <p:spPr>
          <a:xfrm>
            <a:off x="208719" y="188640"/>
            <a:ext cx="8924238" cy="646331"/>
          </a:xfrm>
          <a:prstGeom prst="rect">
            <a:avLst/>
          </a:prstGeom>
          <a:noFill/>
        </p:spPr>
        <p:txBody>
          <a:bodyPr wrap="none" rtlCol="0">
            <a:spAutoFit/>
          </a:bodyPr>
          <a:lstStyle/>
          <a:p>
            <a:r>
              <a:rPr lang="ja-JP" altLang="en-US" sz="3600" b="1" dirty="0"/>
              <a:t>災害ハザードマップに一度は目を通しておく。</a:t>
            </a:r>
            <a:endParaRPr kumimoji="1" lang="ja-JP" altLang="en-US" sz="3600" b="1" dirty="0"/>
          </a:p>
        </p:txBody>
      </p:sp>
      <p:pic>
        <p:nvPicPr>
          <p:cNvPr id="7" name="図 6" descr="画面の領域"/>
          <p:cNvPicPr>
            <a:picLocks noChangeAspect="1"/>
          </p:cNvPicPr>
          <p:nvPr/>
        </p:nvPicPr>
        <p:blipFill rotWithShape="1">
          <a:blip r:embed="rId3">
            <a:extLst>
              <a:ext uri="{28A0092B-C50C-407E-A947-70E740481C1C}">
                <a14:useLocalDpi xmlns:a14="http://schemas.microsoft.com/office/drawing/2010/main" val="0"/>
              </a:ext>
            </a:extLst>
          </a:blip>
          <a:srcRect t="71122"/>
          <a:stretch/>
        </p:blipFill>
        <p:spPr>
          <a:xfrm>
            <a:off x="4434537" y="4293096"/>
            <a:ext cx="2426775" cy="1616980"/>
          </a:xfrm>
          <a:prstGeom prst="rect">
            <a:avLst/>
          </a:prstGeom>
        </p:spPr>
      </p:pic>
    </p:spTree>
    <p:extLst>
      <p:ext uri="{BB962C8B-B14F-4D97-AF65-F5344CB8AC3E}">
        <p14:creationId xmlns:p14="http://schemas.microsoft.com/office/powerpoint/2010/main" val="4990663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D7F7FE52-1DCA-477B-B55C-F0AADD0F64E4}" type="slidenum">
              <a:rPr kumimoji="1" lang="ja-JP" altLang="en-US" smtClean="0"/>
              <a:t>42</a:t>
            </a:fld>
            <a:endParaRPr kumimoji="1" lang="ja-JP" altLang="en-US"/>
          </a:p>
        </p:txBody>
      </p:sp>
      <p:pic>
        <p:nvPicPr>
          <p:cNvPr id="3" name="図 2" descr="画面の領域"/>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4682"/>
            <a:ext cx="9144000" cy="6628635"/>
          </a:xfrm>
          <a:prstGeom prst="rect">
            <a:avLst/>
          </a:prstGeom>
        </p:spPr>
      </p:pic>
    </p:spTree>
    <p:extLst>
      <p:ext uri="{BB962C8B-B14F-4D97-AF65-F5344CB8AC3E}">
        <p14:creationId xmlns:p14="http://schemas.microsoft.com/office/powerpoint/2010/main" val="38026616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D7F7FE52-1DCA-477B-B55C-F0AADD0F64E4}" type="slidenum">
              <a:rPr kumimoji="1" lang="ja-JP" altLang="en-US" smtClean="0"/>
              <a:t>43</a:t>
            </a:fld>
            <a:endParaRPr kumimoji="1" lang="ja-JP" altLang="en-US"/>
          </a:p>
        </p:txBody>
      </p:sp>
      <p:pic>
        <p:nvPicPr>
          <p:cNvPr id="3" name="図 2" descr="画面の領域"/>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7190"/>
            <a:ext cx="9144000" cy="6603620"/>
          </a:xfrm>
          <a:prstGeom prst="rect">
            <a:avLst/>
          </a:prstGeom>
        </p:spPr>
      </p:pic>
    </p:spTree>
    <p:extLst>
      <p:ext uri="{BB962C8B-B14F-4D97-AF65-F5344CB8AC3E}">
        <p14:creationId xmlns:p14="http://schemas.microsoft.com/office/powerpoint/2010/main" val="23478840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D7F7FE52-1DCA-477B-B55C-F0AADD0F64E4}" type="slidenum">
              <a:rPr kumimoji="1" lang="ja-JP" altLang="en-US" smtClean="0"/>
              <a:t>44</a:t>
            </a:fld>
            <a:endParaRPr kumimoji="1" lang="ja-JP" altLang="en-US"/>
          </a:p>
        </p:txBody>
      </p:sp>
      <p:sp>
        <p:nvSpPr>
          <p:cNvPr id="3" name="テキスト ボックス 2"/>
          <p:cNvSpPr txBox="1"/>
          <p:nvPr/>
        </p:nvSpPr>
        <p:spPr>
          <a:xfrm>
            <a:off x="2123728" y="666274"/>
            <a:ext cx="4862228" cy="523220"/>
          </a:xfrm>
          <a:prstGeom prst="rect">
            <a:avLst/>
          </a:prstGeom>
          <a:noFill/>
        </p:spPr>
        <p:txBody>
          <a:bodyPr wrap="none" rtlCol="0">
            <a:spAutoFit/>
          </a:bodyPr>
          <a:lstStyle/>
          <a:p>
            <a:r>
              <a:rPr kumimoji="1" lang="ja-JP" altLang="en-US" sz="2800" dirty="0"/>
              <a:t>ご清聴ありがとうございました。</a:t>
            </a:r>
          </a:p>
        </p:txBody>
      </p:sp>
      <p:pic>
        <p:nvPicPr>
          <p:cNvPr id="4" name="図 3" descr="画面の領域"/>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1118" y="1700808"/>
            <a:ext cx="6427447" cy="4489965"/>
          </a:xfrm>
          <a:prstGeom prst="rect">
            <a:avLst/>
          </a:prstGeom>
        </p:spPr>
      </p:pic>
    </p:spTree>
    <p:extLst>
      <p:ext uri="{BB962C8B-B14F-4D97-AF65-F5344CB8AC3E}">
        <p14:creationId xmlns:p14="http://schemas.microsoft.com/office/powerpoint/2010/main" val="39009380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89" name="スライド番号プレースホルダー 1"/>
          <p:cNvSpPr>
            <a:spLocks noGrp="1"/>
          </p:cNvSpPr>
          <p:nvPr>
            <p:ph type="sldNum" sz="quarter" idx="12"/>
          </p:nvPr>
        </p:nvSpPr>
        <p:spPr>
          <a:xfrm>
            <a:off x="5770231" y="6457011"/>
            <a:ext cx="21336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Font typeface="Monotype Sorts" charset="2"/>
              <a:buChar char="z"/>
              <a:defRPr kumimoji="1" sz="2954">
                <a:solidFill>
                  <a:schemeClr val="tx1"/>
                </a:solidFill>
                <a:latin typeface="Arial" panose="020B0604020202020204" pitchFamily="34" charset="0"/>
                <a:ea typeface="Osaka" charset="-128"/>
              </a:defRPr>
            </a:lvl1pPr>
            <a:lvl2pPr marL="685817" indent="-263776">
              <a:spcBef>
                <a:spcPct val="20000"/>
              </a:spcBef>
              <a:buClr>
                <a:schemeClr val="accent2"/>
              </a:buClr>
              <a:buFont typeface="Monotype Sorts" charset="2"/>
              <a:buChar char="y"/>
              <a:defRPr kumimoji="1" sz="2585">
                <a:solidFill>
                  <a:schemeClr val="tx1"/>
                </a:solidFill>
                <a:latin typeface="Arial" panose="020B0604020202020204" pitchFamily="34" charset="0"/>
                <a:ea typeface="Osaka" charset="-128"/>
              </a:defRPr>
            </a:lvl2pPr>
            <a:lvl3pPr marL="1055103" indent="-211021">
              <a:spcBef>
                <a:spcPct val="20000"/>
              </a:spcBef>
              <a:buClr>
                <a:schemeClr val="accent2"/>
              </a:buClr>
              <a:buFont typeface="Monotype Sorts" charset="2"/>
              <a:buChar char="x"/>
              <a:defRPr kumimoji="1" sz="2215">
                <a:solidFill>
                  <a:schemeClr val="tx1"/>
                </a:solidFill>
                <a:latin typeface="Arial" panose="020B0604020202020204" pitchFamily="34" charset="0"/>
                <a:ea typeface="Osaka" charset="-128"/>
              </a:defRPr>
            </a:lvl3pPr>
            <a:lvl4pPr marL="1477145" indent="-211021">
              <a:spcBef>
                <a:spcPct val="20000"/>
              </a:spcBef>
              <a:buClr>
                <a:schemeClr val="accent2"/>
              </a:buClr>
              <a:buChar char="•"/>
              <a:defRPr kumimoji="1" sz="1846">
                <a:solidFill>
                  <a:schemeClr val="tx1"/>
                </a:solidFill>
                <a:latin typeface="Arial" panose="020B0604020202020204" pitchFamily="34" charset="0"/>
                <a:ea typeface="Osaka" charset="-128"/>
              </a:defRPr>
            </a:lvl4pPr>
            <a:lvl5pPr marL="1899186" indent="-211021">
              <a:spcBef>
                <a:spcPct val="20000"/>
              </a:spcBef>
              <a:buClr>
                <a:schemeClr val="accent2"/>
              </a:buClr>
              <a:buChar char="–"/>
              <a:defRPr kumimoji="1" sz="1846">
                <a:solidFill>
                  <a:schemeClr val="tx1"/>
                </a:solidFill>
                <a:latin typeface="Arial" panose="020B0604020202020204" pitchFamily="34" charset="0"/>
                <a:ea typeface="Osaka" charset="-128"/>
              </a:defRPr>
            </a:lvl5pPr>
            <a:lvl6pPr marL="2321227" indent="-211021" eaLnBrk="0" fontAlgn="base" hangingPunct="0">
              <a:spcBef>
                <a:spcPct val="20000"/>
              </a:spcBef>
              <a:spcAft>
                <a:spcPct val="0"/>
              </a:spcAft>
              <a:buClr>
                <a:schemeClr val="accent2"/>
              </a:buClr>
              <a:buChar char="–"/>
              <a:defRPr kumimoji="1" sz="1846">
                <a:solidFill>
                  <a:schemeClr val="tx1"/>
                </a:solidFill>
                <a:latin typeface="Arial" panose="020B0604020202020204" pitchFamily="34" charset="0"/>
                <a:ea typeface="Osaka" charset="-128"/>
              </a:defRPr>
            </a:lvl6pPr>
            <a:lvl7pPr marL="2743269" indent="-211021" eaLnBrk="0" fontAlgn="base" hangingPunct="0">
              <a:spcBef>
                <a:spcPct val="20000"/>
              </a:spcBef>
              <a:spcAft>
                <a:spcPct val="0"/>
              </a:spcAft>
              <a:buClr>
                <a:schemeClr val="accent2"/>
              </a:buClr>
              <a:buChar char="–"/>
              <a:defRPr kumimoji="1" sz="1846">
                <a:solidFill>
                  <a:schemeClr val="tx1"/>
                </a:solidFill>
                <a:latin typeface="Arial" panose="020B0604020202020204" pitchFamily="34" charset="0"/>
                <a:ea typeface="Osaka" charset="-128"/>
              </a:defRPr>
            </a:lvl7pPr>
            <a:lvl8pPr marL="3165310" indent="-211021" eaLnBrk="0" fontAlgn="base" hangingPunct="0">
              <a:spcBef>
                <a:spcPct val="20000"/>
              </a:spcBef>
              <a:spcAft>
                <a:spcPct val="0"/>
              </a:spcAft>
              <a:buClr>
                <a:schemeClr val="accent2"/>
              </a:buClr>
              <a:buChar char="–"/>
              <a:defRPr kumimoji="1" sz="1846">
                <a:solidFill>
                  <a:schemeClr val="tx1"/>
                </a:solidFill>
                <a:latin typeface="Arial" panose="020B0604020202020204" pitchFamily="34" charset="0"/>
                <a:ea typeface="Osaka" charset="-128"/>
              </a:defRPr>
            </a:lvl8pPr>
            <a:lvl9pPr marL="3587351" indent="-211021" eaLnBrk="0" fontAlgn="base" hangingPunct="0">
              <a:spcBef>
                <a:spcPct val="20000"/>
              </a:spcBef>
              <a:spcAft>
                <a:spcPct val="0"/>
              </a:spcAft>
              <a:buClr>
                <a:schemeClr val="accent2"/>
              </a:buClr>
              <a:buChar char="–"/>
              <a:defRPr kumimoji="1" sz="1846">
                <a:solidFill>
                  <a:schemeClr val="tx1"/>
                </a:solidFill>
                <a:latin typeface="Arial" panose="020B0604020202020204" pitchFamily="34" charset="0"/>
                <a:ea typeface="Osaka" charset="-128"/>
              </a:defRPr>
            </a:lvl9pPr>
          </a:lstStyle>
          <a:p>
            <a:pPr>
              <a:spcBef>
                <a:spcPct val="50000"/>
              </a:spcBef>
              <a:buClrTx/>
              <a:buFontTx/>
              <a:buNone/>
            </a:pPr>
            <a:fld id="{CD45ACCC-D1B0-4315-89C9-E568F948ABEA}" type="slidenum">
              <a:rPr kumimoji="0" lang="en-US" altLang="ja-JP" sz="1292">
                <a:solidFill>
                  <a:schemeClr val="bg2"/>
                </a:solidFill>
              </a:rPr>
              <a:pPr>
                <a:spcBef>
                  <a:spcPct val="50000"/>
                </a:spcBef>
                <a:buClrTx/>
                <a:buFontTx/>
                <a:buNone/>
              </a:pPr>
              <a:t>5</a:t>
            </a:fld>
            <a:endParaRPr kumimoji="0" lang="en-US" altLang="ja-JP" sz="1292">
              <a:solidFill>
                <a:schemeClr val="bg2"/>
              </a:solidFill>
            </a:endParaRPr>
          </a:p>
        </p:txBody>
      </p:sp>
      <p:sp>
        <p:nvSpPr>
          <p:cNvPr id="2" name="テキスト ボックス 1">
            <a:extLst>
              <a:ext uri="{FF2B5EF4-FFF2-40B4-BE49-F238E27FC236}">
                <a16:creationId xmlns:a16="http://schemas.microsoft.com/office/drawing/2014/main" id="{0A0AB3A6-5138-4C10-AB37-91B573314431}"/>
              </a:ext>
            </a:extLst>
          </p:cNvPr>
          <p:cNvSpPr txBox="1"/>
          <p:nvPr/>
        </p:nvSpPr>
        <p:spPr>
          <a:xfrm>
            <a:off x="7051547" y="5408165"/>
            <a:ext cx="1980220" cy="1015663"/>
          </a:xfrm>
          <a:prstGeom prst="rect">
            <a:avLst/>
          </a:prstGeom>
          <a:noFill/>
        </p:spPr>
        <p:txBody>
          <a:bodyPr wrap="square" rtlCol="0">
            <a:spAutoFit/>
          </a:bodyPr>
          <a:lstStyle/>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気候変動に関する政府間パネル（</a:t>
            </a:r>
            <a:r>
              <a:rPr lang="en-US" altLang="zh-TW" sz="1200" dirty="0">
                <a:latin typeface="メイリオ" panose="020B0604030504040204" pitchFamily="50" charset="-128"/>
                <a:ea typeface="メイリオ" panose="020B0604030504040204" pitchFamily="50" charset="-128"/>
                <a:cs typeface="メイリオ" panose="020B0604030504040204" pitchFamily="50" charset="-128"/>
              </a:rPr>
              <a:t>IPCC</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）第</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5</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次評価報告書（</a:t>
            </a:r>
            <a:r>
              <a:rPr lang="en-US" altLang="zh-TW" sz="1200" dirty="0">
                <a:latin typeface="メイリオ" panose="020B0604030504040204" pitchFamily="50" charset="-128"/>
                <a:ea typeface="メイリオ" panose="020B0604030504040204" pitchFamily="50" charset="-128"/>
                <a:cs typeface="メイリオ" panose="020B0604030504040204" pitchFamily="50" charset="-128"/>
              </a:rPr>
              <a:t>AR5</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）第一作業部会（</a:t>
            </a:r>
            <a:r>
              <a:rPr lang="en-US" altLang="zh-TW" sz="1200" dirty="0">
                <a:latin typeface="メイリオ" panose="020B0604030504040204" pitchFamily="50" charset="-128"/>
                <a:ea typeface="メイリオ" panose="020B0604030504040204" pitchFamily="50" charset="-128"/>
                <a:cs typeface="メイリオ" panose="020B0604030504040204" pitchFamily="50" charset="-128"/>
              </a:rPr>
              <a:t>WG1</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a:t>
            </a:r>
            <a:r>
              <a:rPr lang="zh-TW" altLang="en-US" sz="1200" dirty="0">
                <a:latin typeface="メイリオ" panose="020B0604030504040204" pitchFamily="50" charset="-128"/>
                <a:ea typeface="メイリオ" panose="020B0604030504040204" pitchFamily="50" charset="-128"/>
                <a:cs typeface="メイリオ" panose="020B0604030504040204" pitchFamily="50" charset="-128"/>
              </a:rPr>
              <a:t>報告書</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の</a:t>
            </a:r>
            <a:r>
              <a:rPr lang="zh-TW" altLang="en-US" sz="1200" dirty="0">
                <a:latin typeface="メイリオ" panose="020B0604030504040204" pitchFamily="50" charset="-128"/>
                <a:ea typeface="メイリオ" panose="020B0604030504040204" pitchFamily="50" charset="-128"/>
                <a:cs typeface="メイリオ" panose="020B0604030504040204" pitchFamily="50" charset="-128"/>
              </a:rPr>
              <a:t>図</a:t>
            </a:r>
            <a:r>
              <a:rPr lang="en-US" altLang="zh-TW" sz="1200" dirty="0">
                <a:latin typeface="メイリオ" panose="020B0604030504040204" pitchFamily="50" charset="-128"/>
                <a:ea typeface="メイリオ" panose="020B0604030504040204" pitchFamily="50" charset="-128"/>
                <a:cs typeface="メイリオ" panose="020B0604030504040204" pitchFamily="50" charset="-128"/>
              </a:rPr>
              <a:t>2.11</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を改変</a:t>
            </a:r>
            <a:endParaRPr kumimoji="1" lang="ja-JP" altLang="en-US" sz="1200" dirty="0"/>
          </a:p>
        </p:txBody>
      </p:sp>
      <p:sp>
        <p:nvSpPr>
          <p:cNvPr id="22" name="テキスト ボックス 21">
            <a:extLst>
              <a:ext uri="{FF2B5EF4-FFF2-40B4-BE49-F238E27FC236}">
                <a16:creationId xmlns:a16="http://schemas.microsoft.com/office/drawing/2014/main" id="{F2893F72-136B-4EC8-8C75-654F045D66AB}"/>
              </a:ext>
            </a:extLst>
          </p:cNvPr>
          <p:cNvSpPr txBox="1"/>
          <p:nvPr/>
        </p:nvSpPr>
        <p:spPr>
          <a:xfrm>
            <a:off x="1767271" y="6269940"/>
            <a:ext cx="936104" cy="307777"/>
          </a:xfrm>
          <a:prstGeom prst="rect">
            <a:avLst/>
          </a:prstGeom>
          <a:noFill/>
        </p:spPr>
        <p:txBody>
          <a:bodyPr wrap="square" rtlCol="0">
            <a:spAutoFit/>
          </a:bodyPr>
          <a:lstStyle/>
          <a:p>
            <a:r>
              <a:rPr lang="ja-JP" altLang="en-US" sz="1400" dirty="0"/>
              <a:t>地球表面</a:t>
            </a:r>
            <a:endParaRPr kumimoji="1" lang="ja-JP" altLang="en-US" sz="1400" dirty="0"/>
          </a:p>
        </p:txBody>
      </p:sp>
      <p:sp>
        <p:nvSpPr>
          <p:cNvPr id="24" name="AutoShape 209">
            <a:extLst>
              <a:ext uri="{FF2B5EF4-FFF2-40B4-BE49-F238E27FC236}">
                <a16:creationId xmlns:a16="http://schemas.microsoft.com/office/drawing/2014/main" id="{32377A8E-B243-4DB3-9C24-8773E24D35C0}"/>
              </a:ext>
            </a:extLst>
          </p:cNvPr>
          <p:cNvSpPr>
            <a:spLocks noChangeArrowheads="1"/>
          </p:cNvSpPr>
          <p:nvPr/>
        </p:nvSpPr>
        <p:spPr bwMode="auto">
          <a:xfrm>
            <a:off x="0" y="9921"/>
            <a:ext cx="9144000" cy="692696"/>
          </a:xfrm>
          <a:prstGeom prst="roundRect">
            <a:avLst>
              <a:gd name="adj" fmla="val 0"/>
            </a:avLst>
          </a:prstGeom>
          <a:solidFill>
            <a:srgbClr val="000099"/>
          </a:solidFill>
          <a:ln w="9525">
            <a:noFill/>
            <a:round/>
            <a:headEnd/>
            <a:tailEnd/>
          </a:ln>
        </p:spPr>
        <p:txBody>
          <a:bodyPr wrap="square" anchor="ctr">
            <a:noAutofit/>
          </a:bodyPr>
          <a:lstStyle/>
          <a:p>
            <a:pPr algn="ctr">
              <a:spcBef>
                <a:spcPct val="50000"/>
              </a:spcBef>
              <a:defRPr/>
            </a:pPr>
            <a:r>
              <a:rPr lang="ja-JP" altLang="en-US" sz="3200" dirty="0">
                <a:solidFill>
                  <a:schemeClr val="bg1"/>
                </a:solidFill>
                <a:latin typeface="Arial" charset="0"/>
              </a:rPr>
              <a:t>温室効果と地球温暖化</a:t>
            </a:r>
          </a:p>
        </p:txBody>
      </p:sp>
      <p:sp>
        <p:nvSpPr>
          <p:cNvPr id="26" name="テキスト ボックス 27">
            <a:extLst>
              <a:ext uri="{FF2B5EF4-FFF2-40B4-BE49-F238E27FC236}">
                <a16:creationId xmlns:a16="http://schemas.microsoft.com/office/drawing/2014/main" id="{CDC282F8-0C1A-4201-9F73-6A6061A250DA}"/>
              </a:ext>
            </a:extLst>
          </p:cNvPr>
          <p:cNvSpPr txBox="1">
            <a:spLocks noChangeArrowheads="1"/>
          </p:cNvSpPr>
          <p:nvPr/>
        </p:nvSpPr>
        <p:spPr bwMode="auto">
          <a:xfrm>
            <a:off x="250709" y="908720"/>
            <a:ext cx="8811280" cy="1524070"/>
          </a:xfrm>
          <a:prstGeom prst="rect">
            <a:avLst/>
          </a:prstGeom>
          <a:noFill/>
          <a:ln w="9525">
            <a:solidFill>
              <a:schemeClr val="tx1"/>
            </a:solidFill>
            <a:miter lim="800000"/>
            <a:headEnd/>
            <a:tailEnd/>
          </a:ln>
        </p:spPr>
        <p:txBody>
          <a:bodyPr wrap="square">
            <a:noAutofit/>
          </a:bodyPr>
          <a:lstStyle/>
          <a:p>
            <a:pPr marL="342900" indent="-342900">
              <a:spcBef>
                <a:spcPts val="600"/>
              </a:spcBef>
              <a:buFont typeface="Wingdings" panose="05000000000000000000" pitchFamily="2" charset="2"/>
              <a:buChar char="l"/>
            </a:pPr>
            <a:r>
              <a:rPr lang="ja-JP" altLang="en-US" sz="2000" dirty="0">
                <a:solidFill>
                  <a:srgbClr val="FF0000"/>
                </a:solidFill>
              </a:rPr>
              <a:t>温室効果ガス（二酸化炭素など）</a:t>
            </a:r>
            <a:r>
              <a:rPr lang="ja-JP" altLang="en-US" sz="2000" dirty="0"/>
              <a:t>は、地表から放出された赤外線を吸収し、地表に向けて赤外線を放出して地表を暖める。この過程により地表及び地表付近の大気を暖めることを</a:t>
            </a:r>
            <a:r>
              <a:rPr lang="ja-JP" altLang="en-US" sz="2000" dirty="0">
                <a:solidFill>
                  <a:srgbClr val="FF0000"/>
                </a:solidFill>
              </a:rPr>
              <a:t>温室効果</a:t>
            </a:r>
            <a:r>
              <a:rPr lang="ja-JP" altLang="en-US" sz="2000" dirty="0"/>
              <a:t>という。</a:t>
            </a:r>
            <a:endParaRPr lang="en-US" altLang="ja-JP" sz="2000" dirty="0"/>
          </a:p>
          <a:p>
            <a:pPr marL="342900" indent="-342900">
              <a:spcBef>
                <a:spcPts val="600"/>
              </a:spcBef>
              <a:buFont typeface="Wingdings" panose="05000000000000000000" pitchFamily="2" charset="2"/>
              <a:buChar char="l"/>
            </a:pPr>
            <a:r>
              <a:rPr lang="ja-JP" altLang="en-US" sz="2000" dirty="0"/>
              <a:t>温室効果ガスが増加すると、温室効果が強まり、</a:t>
            </a:r>
            <a:r>
              <a:rPr lang="ja-JP" altLang="en-US" sz="2000" dirty="0">
                <a:solidFill>
                  <a:srgbClr val="FF0000"/>
                </a:solidFill>
              </a:rPr>
              <a:t>地球が温暖化</a:t>
            </a:r>
            <a:r>
              <a:rPr lang="ja-JP" altLang="en-US" sz="2000" dirty="0"/>
              <a:t>する。</a:t>
            </a:r>
            <a:endParaRPr lang="en-US" altLang="ja-JP" sz="2000" dirty="0"/>
          </a:p>
        </p:txBody>
      </p:sp>
      <p:pic>
        <p:nvPicPr>
          <p:cNvPr id="7" name="図 6">
            <a:extLst>
              <a:ext uri="{FF2B5EF4-FFF2-40B4-BE49-F238E27FC236}">
                <a16:creationId xmlns:a16="http://schemas.microsoft.com/office/drawing/2014/main" id="{67253E3A-A6D6-4064-A8DD-F4B26A4CB396}"/>
              </a:ext>
            </a:extLst>
          </p:cNvPr>
          <p:cNvPicPr>
            <a:picLocks noChangeAspect="1"/>
          </p:cNvPicPr>
          <p:nvPr/>
        </p:nvPicPr>
        <p:blipFill>
          <a:blip r:embed="rId3"/>
          <a:stretch>
            <a:fillRect/>
          </a:stretch>
        </p:blipFill>
        <p:spPr>
          <a:xfrm>
            <a:off x="160906" y="2977317"/>
            <a:ext cx="6757136" cy="3965067"/>
          </a:xfrm>
          <a:prstGeom prst="rect">
            <a:avLst/>
          </a:prstGeom>
        </p:spPr>
      </p:pic>
      <p:sp>
        <p:nvSpPr>
          <p:cNvPr id="3" name="テキスト ボックス 2">
            <a:extLst>
              <a:ext uri="{FF2B5EF4-FFF2-40B4-BE49-F238E27FC236}">
                <a16:creationId xmlns:a16="http://schemas.microsoft.com/office/drawing/2014/main" id="{753612F4-264C-43B0-AEB6-8F46B903B050}"/>
              </a:ext>
            </a:extLst>
          </p:cNvPr>
          <p:cNvSpPr txBox="1"/>
          <p:nvPr/>
        </p:nvSpPr>
        <p:spPr>
          <a:xfrm>
            <a:off x="2505472" y="2546977"/>
            <a:ext cx="3039346" cy="400110"/>
          </a:xfrm>
          <a:prstGeom prst="rect">
            <a:avLst/>
          </a:prstGeom>
          <a:noFill/>
        </p:spPr>
        <p:txBody>
          <a:bodyPr wrap="square" rtlCol="0">
            <a:spAutoFit/>
          </a:bodyPr>
          <a:lstStyle/>
          <a:p>
            <a:r>
              <a:rPr kumimoji="1" lang="ja-JP" altLang="en-US" sz="2000" b="1" dirty="0"/>
              <a:t>地球のエネルギーの流れ</a:t>
            </a:r>
          </a:p>
        </p:txBody>
      </p:sp>
      <p:sp>
        <p:nvSpPr>
          <p:cNvPr id="4" name="円/楕円 3"/>
          <p:cNvSpPr/>
          <p:nvPr/>
        </p:nvSpPr>
        <p:spPr>
          <a:xfrm>
            <a:off x="5511309" y="4748471"/>
            <a:ext cx="1296144" cy="86409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6951405" y="3356991"/>
            <a:ext cx="2117887" cy="1477328"/>
          </a:xfrm>
          <a:prstGeom prst="rect">
            <a:avLst/>
          </a:prstGeom>
          <a:noFill/>
        </p:spPr>
        <p:txBody>
          <a:bodyPr wrap="none" rtlCol="0">
            <a:spAutoFit/>
          </a:bodyPr>
          <a:lstStyle/>
          <a:p>
            <a:r>
              <a:rPr lang="ja-JP" altLang="en-US" dirty="0"/>
              <a:t>温室効果が無いと、</a:t>
            </a:r>
            <a:endParaRPr lang="en-US" altLang="ja-JP" dirty="0"/>
          </a:p>
          <a:p>
            <a:r>
              <a:rPr kumimoji="1" lang="ja-JP" altLang="en-US" dirty="0"/>
              <a:t>地球平均気温は、</a:t>
            </a:r>
            <a:endParaRPr kumimoji="1" lang="en-US" altLang="ja-JP" dirty="0"/>
          </a:p>
          <a:p>
            <a:r>
              <a:rPr kumimoji="1" lang="ja-JP" altLang="en-US" dirty="0"/>
              <a:t>－１８℃</a:t>
            </a:r>
            <a:endParaRPr kumimoji="1" lang="en-US" altLang="ja-JP" dirty="0"/>
          </a:p>
          <a:p>
            <a:r>
              <a:rPr lang="ja-JP" altLang="en-US" dirty="0"/>
              <a:t>　　↓　　温室効果</a:t>
            </a:r>
            <a:endParaRPr lang="en-US" altLang="ja-JP" dirty="0"/>
          </a:p>
          <a:p>
            <a:r>
              <a:rPr kumimoji="1" lang="ja-JP" altLang="en-US" dirty="0"/>
              <a:t>＋１５℃</a:t>
            </a:r>
          </a:p>
        </p:txBody>
      </p:sp>
    </p:spTree>
    <p:extLst>
      <p:ext uri="{BB962C8B-B14F-4D97-AF65-F5344CB8AC3E}">
        <p14:creationId xmlns:p14="http://schemas.microsoft.com/office/powerpoint/2010/main" val="90139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6996717" y="6471733"/>
            <a:ext cx="2133600" cy="365125"/>
          </a:xfrm>
        </p:spPr>
        <p:txBody>
          <a:bodyPr/>
          <a:lstStyle/>
          <a:p>
            <a:fld id="{C2990EFC-218F-413D-AEDD-DE30975FDED6}" type="slidenum">
              <a:rPr kumimoji="1" lang="ja-JP" altLang="en-US" sz="1600" smtClean="0"/>
              <a:t>6</a:t>
            </a:fld>
            <a:endParaRPr kumimoji="1" lang="ja-JP" altLang="en-US" sz="1600" dirty="0"/>
          </a:p>
        </p:txBody>
      </p:sp>
      <p:sp>
        <p:nvSpPr>
          <p:cNvPr id="3" name="タイトル 1"/>
          <p:cNvSpPr txBox="1">
            <a:spLocks/>
          </p:cNvSpPr>
          <p:nvPr/>
        </p:nvSpPr>
        <p:spPr>
          <a:xfrm>
            <a:off x="0" y="1"/>
            <a:ext cx="9144000" cy="692695"/>
          </a:xfrm>
          <a:prstGeom prst="rect">
            <a:avLst/>
          </a:prstGeom>
          <a:solidFill>
            <a:srgbClr val="000099"/>
          </a:solidFill>
        </p:spPr>
        <p:txBody>
          <a:bodyPr anchor="ctr" anchorCtr="0"/>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3200" dirty="0">
                <a:solidFill>
                  <a:schemeClr val="bg1"/>
                </a:solidFill>
                <a:latin typeface="+mj-ea"/>
                <a:cs typeface="メイリオ" pitchFamily="50" charset="-128"/>
              </a:rPr>
              <a:t>内　容</a:t>
            </a:r>
          </a:p>
        </p:txBody>
      </p:sp>
      <p:sp>
        <p:nvSpPr>
          <p:cNvPr id="4" name="テキスト ボックス 3"/>
          <p:cNvSpPr txBox="1"/>
          <p:nvPr/>
        </p:nvSpPr>
        <p:spPr>
          <a:xfrm>
            <a:off x="395536" y="1556792"/>
            <a:ext cx="8352928" cy="4608512"/>
          </a:xfrm>
          <a:prstGeom prst="rect">
            <a:avLst/>
          </a:prstGeom>
          <a:noFill/>
        </p:spPr>
        <p:txBody>
          <a:bodyPr wrap="square" rtlCol="0">
            <a:noAutofit/>
          </a:bodyPr>
          <a:lstStyle/>
          <a:p>
            <a:r>
              <a:rPr kumimoji="1" lang="ja-JP" altLang="en-US" sz="3200" dirty="0"/>
              <a:t>１．はじめに</a:t>
            </a:r>
            <a:endParaRPr kumimoji="1" lang="en-US" altLang="ja-JP" sz="3200" dirty="0"/>
          </a:p>
          <a:p>
            <a:endParaRPr lang="en-US" altLang="ja-JP" sz="3200" dirty="0"/>
          </a:p>
          <a:p>
            <a:r>
              <a:rPr kumimoji="1" lang="ja-JP" altLang="en-US" sz="3200" dirty="0">
                <a:solidFill>
                  <a:srgbClr val="FF0000"/>
                </a:solidFill>
              </a:rPr>
              <a:t>２．これまでの気候変化（実態）</a:t>
            </a:r>
            <a:endParaRPr kumimoji="1" lang="en-US" altLang="ja-JP" sz="3200" dirty="0">
              <a:solidFill>
                <a:srgbClr val="FF0000"/>
              </a:solidFill>
            </a:endParaRPr>
          </a:p>
          <a:p>
            <a:endParaRPr lang="en-US" altLang="ja-JP" sz="3200" dirty="0"/>
          </a:p>
          <a:p>
            <a:pPr marL="444500" indent="-444500"/>
            <a:r>
              <a:rPr kumimoji="1" lang="ja-JP" altLang="en-US" sz="3200" dirty="0"/>
              <a:t>３．これからの気候変化（見通し）</a:t>
            </a:r>
            <a:endParaRPr kumimoji="1" lang="en-US" altLang="ja-JP" sz="3200" dirty="0"/>
          </a:p>
          <a:p>
            <a:pPr marL="444500" indent="-444500"/>
            <a:endParaRPr lang="en-US" altLang="ja-JP" sz="3200" dirty="0"/>
          </a:p>
          <a:p>
            <a:pPr marL="444500" indent="-444500"/>
            <a:r>
              <a:rPr kumimoji="1" lang="ja-JP" altLang="en-US" sz="3200" dirty="0"/>
              <a:t>４．私の研究を少し紹介</a:t>
            </a:r>
            <a:endParaRPr kumimoji="1" lang="en-US" altLang="ja-JP" sz="3200" dirty="0"/>
          </a:p>
          <a:p>
            <a:pPr marL="444500" indent="-444500"/>
            <a:endParaRPr lang="en-US" altLang="ja-JP" sz="3200" dirty="0"/>
          </a:p>
          <a:p>
            <a:pPr marL="444500" indent="-444500"/>
            <a:r>
              <a:rPr lang="ja-JP" altLang="en-US" sz="3200" dirty="0"/>
              <a:t>５</a:t>
            </a:r>
            <a:r>
              <a:rPr kumimoji="1" lang="ja-JP" altLang="en-US" sz="3200" dirty="0"/>
              <a:t>．まとめ、おわりに</a:t>
            </a:r>
          </a:p>
        </p:txBody>
      </p:sp>
    </p:spTree>
    <p:extLst>
      <p:ext uri="{BB962C8B-B14F-4D97-AF65-F5344CB8AC3E}">
        <p14:creationId xmlns:p14="http://schemas.microsoft.com/office/powerpoint/2010/main" val="35581785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892"/>
          <a:stretch/>
        </p:blipFill>
        <p:spPr bwMode="auto">
          <a:xfrm>
            <a:off x="35313" y="3126899"/>
            <a:ext cx="4439798" cy="24051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9992" y="2882594"/>
            <a:ext cx="4572000" cy="3001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コンテンツ プレースホルダ 2"/>
          <p:cNvSpPr txBox="1">
            <a:spLocks/>
          </p:cNvSpPr>
          <p:nvPr/>
        </p:nvSpPr>
        <p:spPr>
          <a:xfrm>
            <a:off x="99053" y="836713"/>
            <a:ext cx="8945893" cy="1584175"/>
          </a:xfrm>
          <a:prstGeom prst="rect">
            <a:avLst/>
          </a:prstGeom>
          <a:ln w="9525">
            <a:solidFill>
              <a:schemeClr val="tx1"/>
            </a:solidFill>
          </a:ln>
        </p:spPr>
        <p:style>
          <a:lnRef idx="2">
            <a:schemeClr val="dk1"/>
          </a:lnRef>
          <a:fillRef idx="1">
            <a:schemeClr val="lt1"/>
          </a:fillRef>
          <a:effectRef idx="0">
            <a:schemeClr val="dk1"/>
          </a:effectRef>
          <a:fontRef idx="minor">
            <a:schemeClr val="dk1"/>
          </a:fontRef>
        </p:style>
        <p:txBody>
          <a:bodyPr vert="horz" lIns="91440" tIns="45720" rIns="91440" bIns="45720" rtlCol="0" anchor="ctr" anchorCtr="0">
            <a:noAutofit/>
          </a:bodyPr>
          <a:lstStyle/>
          <a:p>
            <a:pPr marL="342900" lvl="0" indent="-342900">
              <a:spcBef>
                <a:spcPts val="600"/>
              </a:spcBef>
              <a:buFont typeface="Wingdings" panose="05000000000000000000" pitchFamily="2" charset="2"/>
              <a:buChar char="l"/>
              <a:defRPr/>
            </a:pPr>
            <a:r>
              <a:rPr lang="ja-JP" altLang="en-US" sz="2000" dirty="0">
                <a:solidFill>
                  <a:schemeClr val="tx1"/>
                </a:solidFill>
              </a:rPr>
              <a:t>世界の平均気温は、</a:t>
            </a:r>
            <a:r>
              <a:rPr lang="en-US" altLang="ja-JP" sz="2000" dirty="0">
                <a:solidFill>
                  <a:srgbClr val="FF0000"/>
                </a:solidFill>
              </a:rPr>
              <a:t>100</a:t>
            </a:r>
            <a:r>
              <a:rPr lang="ja-JP" altLang="en-US" sz="2000" dirty="0">
                <a:solidFill>
                  <a:srgbClr val="FF0000"/>
                </a:solidFill>
              </a:rPr>
              <a:t>年あたり</a:t>
            </a:r>
            <a:r>
              <a:rPr lang="en-US" altLang="ja-JP" sz="2000" dirty="0">
                <a:solidFill>
                  <a:srgbClr val="FF0000"/>
                </a:solidFill>
              </a:rPr>
              <a:t>0.73</a:t>
            </a:r>
            <a:r>
              <a:rPr lang="ja-JP" altLang="en-US" sz="2000" dirty="0">
                <a:solidFill>
                  <a:srgbClr val="FF0000"/>
                </a:solidFill>
              </a:rPr>
              <a:t>℃</a:t>
            </a:r>
            <a:r>
              <a:rPr lang="ja-JP" altLang="en-US" sz="2000" dirty="0">
                <a:solidFill>
                  <a:schemeClr val="tx1"/>
                </a:solidFill>
              </a:rPr>
              <a:t>の割合で上昇。</a:t>
            </a:r>
            <a:endParaRPr kumimoji="1" lang="en-US" altLang="ja-JP" sz="2000" b="0" i="0" strike="noStrike" kern="1200" cap="none" spc="0" normalizeH="0" baseline="0" noProof="0" dirty="0">
              <a:ln>
                <a:noFill/>
              </a:ln>
              <a:solidFill>
                <a:schemeClr val="tx1"/>
              </a:solidFill>
              <a:effectLst/>
              <a:uLnTx/>
              <a:uFillTx/>
            </a:endParaRPr>
          </a:p>
          <a:p>
            <a:pPr marL="342900" lvl="0" indent="-342900">
              <a:spcBef>
                <a:spcPts val="600"/>
              </a:spcBef>
              <a:buFont typeface="Wingdings" panose="05000000000000000000" pitchFamily="2" charset="2"/>
              <a:buChar char="l"/>
              <a:defRPr/>
            </a:pPr>
            <a:r>
              <a:rPr lang="ja-JP" altLang="en-US" sz="2000" dirty="0">
                <a:solidFill>
                  <a:schemeClr val="tx1"/>
                </a:solidFill>
              </a:rPr>
              <a:t>「気候システムの</a:t>
            </a:r>
            <a:r>
              <a:rPr lang="ja-JP" altLang="en-US" sz="2000" dirty="0">
                <a:solidFill>
                  <a:srgbClr val="FF0000"/>
                </a:solidFill>
              </a:rPr>
              <a:t>温暖化には疑う余地がない</a:t>
            </a:r>
            <a:r>
              <a:rPr lang="ja-JP" altLang="en-US" sz="2000" dirty="0">
                <a:solidFill>
                  <a:schemeClr val="tx1"/>
                </a:solidFill>
              </a:rPr>
              <a:t>」　</a:t>
            </a:r>
            <a:endParaRPr lang="en-US" altLang="ja-JP" sz="2000" dirty="0">
              <a:solidFill>
                <a:schemeClr val="tx1"/>
              </a:solidFill>
            </a:endParaRPr>
          </a:p>
          <a:p>
            <a:pPr marL="342900" lvl="0" indent="-342900">
              <a:spcBef>
                <a:spcPts val="600"/>
              </a:spcBef>
              <a:buFont typeface="Wingdings" panose="05000000000000000000" pitchFamily="2" charset="2"/>
              <a:buChar char="l"/>
              <a:defRPr/>
            </a:pPr>
            <a:r>
              <a:rPr lang="ja-JP" altLang="en-US" sz="2000" dirty="0">
                <a:solidFill>
                  <a:schemeClr val="tx1"/>
                </a:solidFill>
              </a:rPr>
              <a:t>「</a:t>
            </a:r>
            <a:r>
              <a:rPr lang="ja-JP" altLang="en-US" sz="2000" dirty="0">
                <a:solidFill>
                  <a:srgbClr val="FF0000"/>
                </a:solidFill>
              </a:rPr>
              <a:t>人間活動の影響</a:t>
            </a:r>
            <a:r>
              <a:rPr lang="ja-JP" altLang="en-US" sz="2000" dirty="0">
                <a:solidFill>
                  <a:schemeClr val="tx1"/>
                </a:solidFill>
              </a:rPr>
              <a:t>が</a:t>
            </a:r>
            <a:r>
              <a:rPr lang="en-US" altLang="ja-JP" sz="2000" dirty="0">
                <a:solidFill>
                  <a:schemeClr val="tx1"/>
                </a:solidFill>
              </a:rPr>
              <a:t>20</a:t>
            </a:r>
            <a:r>
              <a:rPr lang="ja-JP" altLang="en-US" sz="2000" dirty="0">
                <a:solidFill>
                  <a:schemeClr val="tx1"/>
                </a:solidFill>
              </a:rPr>
              <a:t>世紀半ば以降に観測された温暖化の支配的な原因であった</a:t>
            </a:r>
            <a:r>
              <a:rPr lang="ja-JP" altLang="en-US" sz="2000" dirty="0">
                <a:solidFill>
                  <a:srgbClr val="FF0000"/>
                </a:solidFill>
              </a:rPr>
              <a:t>可能性が極めて高い</a:t>
            </a:r>
            <a:r>
              <a:rPr lang="ja-JP" altLang="en-US" sz="2000" dirty="0">
                <a:solidFill>
                  <a:schemeClr val="tx1"/>
                </a:solidFill>
              </a:rPr>
              <a:t>」　  </a:t>
            </a:r>
            <a:r>
              <a:rPr lang="en-US" altLang="ja-JP" sz="2000" dirty="0">
                <a:solidFill>
                  <a:schemeClr val="tx1"/>
                </a:solidFill>
              </a:rPr>
              <a:t>		</a:t>
            </a:r>
            <a:r>
              <a:rPr lang="ja-JP" altLang="en-US" sz="1600" dirty="0">
                <a:solidFill>
                  <a:schemeClr val="tx1"/>
                </a:solidFill>
              </a:rPr>
              <a:t>＜</a:t>
            </a:r>
            <a:r>
              <a:rPr lang="en-US" altLang="ja-JP" sz="1600" dirty="0">
                <a:solidFill>
                  <a:schemeClr val="tx1"/>
                </a:solidFill>
              </a:rPr>
              <a:t>IPCC</a:t>
            </a:r>
            <a:r>
              <a:rPr lang="ja-JP" altLang="en-US" sz="1600" dirty="0">
                <a:solidFill>
                  <a:schemeClr val="tx1"/>
                </a:solidFill>
              </a:rPr>
              <a:t>第５次評価報告書（</a:t>
            </a:r>
            <a:r>
              <a:rPr lang="en-US" altLang="ja-JP" sz="1600" dirty="0">
                <a:solidFill>
                  <a:schemeClr val="tx1"/>
                </a:solidFill>
              </a:rPr>
              <a:t>2013</a:t>
            </a:r>
            <a:r>
              <a:rPr lang="ja-JP" altLang="en-US" sz="1600" dirty="0">
                <a:solidFill>
                  <a:schemeClr val="tx1"/>
                </a:solidFill>
              </a:rPr>
              <a:t>年）＞</a:t>
            </a:r>
            <a:endParaRPr lang="en-US" altLang="ja-JP" sz="1600" dirty="0">
              <a:solidFill>
                <a:schemeClr val="tx1"/>
              </a:solidFill>
            </a:endParaRPr>
          </a:p>
        </p:txBody>
      </p:sp>
      <p:sp>
        <p:nvSpPr>
          <p:cNvPr id="7" name="AutoShape 209"/>
          <p:cNvSpPr>
            <a:spLocks noChangeArrowheads="1"/>
          </p:cNvSpPr>
          <p:nvPr/>
        </p:nvSpPr>
        <p:spPr bwMode="auto">
          <a:xfrm>
            <a:off x="0" y="0"/>
            <a:ext cx="9144000" cy="692696"/>
          </a:xfrm>
          <a:prstGeom prst="roundRect">
            <a:avLst>
              <a:gd name="adj" fmla="val 0"/>
            </a:avLst>
          </a:prstGeom>
          <a:solidFill>
            <a:srgbClr val="000099"/>
          </a:solidFill>
          <a:ln w="9525">
            <a:noFill/>
            <a:round/>
            <a:headEnd/>
            <a:tailEnd/>
          </a:ln>
        </p:spPr>
        <p:txBody>
          <a:bodyPr wrap="square" anchor="ctr">
            <a:noAutofit/>
          </a:bodyPr>
          <a:lstStyle/>
          <a:p>
            <a:pPr algn="ctr">
              <a:spcBef>
                <a:spcPct val="50000"/>
              </a:spcBef>
              <a:defRPr/>
            </a:pPr>
            <a:r>
              <a:rPr lang="ja-JP" altLang="en-US" sz="3200" dirty="0">
                <a:solidFill>
                  <a:schemeClr val="bg1"/>
                </a:solidFill>
                <a:latin typeface="Arial" charset="0"/>
              </a:rPr>
              <a:t>地球温暖化の進行（１）</a:t>
            </a:r>
          </a:p>
        </p:txBody>
      </p:sp>
      <p:sp>
        <p:nvSpPr>
          <p:cNvPr id="11" name="正方形/長方形 13"/>
          <p:cNvSpPr>
            <a:spLocks noChangeArrowheads="1"/>
          </p:cNvSpPr>
          <p:nvPr/>
        </p:nvSpPr>
        <p:spPr bwMode="auto">
          <a:xfrm>
            <a:off x="652684" y="5852949"/>
            <a:ext cx="316835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6699FF"/>
              </a:buClr>
              <a:buSzPct val="80000"/>
              <a:buFont typeface="Wingdings" pitchFamily="2" charset="2"/>
              <a:buChar char="l"/>
              <a:defRPr kumimoji="1" sz="3200">
                <a:solidFill>
                  <a:schemeClr val="tx1"/>
                </a:solidFill>
                <a:latin typeface="Verdana" pitchFamily="34" charset="0"/>
                <a:ea typeface="ＭＳ Ｐゴシック" pitchFamily="50" charset="-128"/>
              </a:defRPr>
            </a:lvl1pPr>
            <a:lvl2pPr marL="742950" indent="-285750" eaLnBrk="0" hangingPunct="0">
              <a:spcBef>
                <a:spcPct val="20000"/>
              </a:spcBef>
              <a:buClr>
                <a:srgbClr val="6699FF"/>
              </a:buClr>
              <a:buSzPct val="80000"/>
              <a:buFont typeface="Wingdings" pitchFamily="2" charset="2"/>
              <a:buChar char="l"/>
              <a:defRPr kumimoji="1" sz="2800">
                <a:solidFill>
                  <a:schemeClr val="tx1"/>
                </a:solidFill>
                <a:latin typeface="Verdana" pitchFamily="34" charset="0"/>
                <a:ea typeface="ＭＳ Ｐゴシック" pitchFamily="50" charset="-128"/>
              </a:defRPr>
            </a:lvl2pPr>
            <a:lvl3pPr marL="1143000" indent="-228600" eaLnBrk="0" hangingPunct="0">
              <a:spcBef>
                <a:spcPct val="20000"/>
              </a:spcBef>
              <a:buClr>
                <a:srgbClr val="6699FF"/>
              </a:buClr>
              <a:buSzPct val="80000"/>
              <a:buFont typeface="Wingdings" pitchFamily="2" charset="2"/>
              <a:buChar char="l"/>
              <a:defRPr kumimoji="1" sz="2400">
                <a:solidFill>
                  <a:schemeClr val="tx1"/>
                </a:solidFill>
                <a:latin typeface="Verdana" pitchFamily="34" charset="0"/>
                <a:ea typeface="ＭＳ Ｐゴシック" pitchFamily="50" charset="-128"/>
              </a:defRPr>
            </a:lvl3pPr>
            <a:lvl4pPr marL="1600200" indent="-228600" eaLnBrk="0" hangingPunct="0">
              <a:spcBef>
                <a:spcPct val="20000"/>
              </a:spcBef>
              <a:buClr>
                <a:srgbClr val="6699FF"/>
              </a:buClr>
              <a:buSzPct val="80000"/>
              <a:buFont typeface="Wingdings" pitchFamily="2" charset="2"/>
              <a:buChar char="l"/>
              <a:defRPr kumimoji="1" sz="2000">
                <a:solidFill>
                  <a:schemeClr val="tx1"/>
                </a:solidFill>
                <a:latin typeface="Verdana" pitchFamily="34" charset="0"/>
                <a:ea typeface="ＭＳ Ｐゴシック" pitchFamily="50" charset="-128"/>
              </a:defRPr>
            </a:lvl4pPr>
            <a:lvl5pPr marL="2057400" indent="-228600" eaLnBrk="0" hangingPunct="0">
              <a:spcBef>
                <a:spcPct val="20000"/>
              </a:spcBef>
              <a:buClr>
                <a:srgbClr val="6699FF"/>
              </a:buClr>
              <a:buSzPct val="80000"/>
              <a:buFont typeface="Wingdings" pitchFamily="2" charset="2"/>
              <a:buChar char="l"/>
              <a:defRPr kumimoji="1" sz="2000">
                <a:solidFill>
                  <a:schemeClr val="tx1"/>
                </a:solidFill>
                <a:latin typeface="Verdana" pitchFamily="34" charset="0"/>
                <a:ea typeface="ＭＳ Ｐゴシック" pitchFamily="50" charset="-128"/>
              </a:defRPr>
            </a:lvl5pPr>
            <a:lvl6pPr marL="2514600" indent="-228600" eaLnBrk="0" fontAlgn="base" hangingPunct="0">
              <a:spcBef>
                <a:spcPct val="20000"/>
              </a:spcBef>
              <a:spcAft>
                <a:spcPct val="0"/>
              </a:spcAft>
              <a:buClr>
                <a:srgbClr val="6699FF"/>
              </a:buClr>
              <a:buSzPct val="80000"/>
              <a:buFont typeface="Wingdings" pitchFamily="2" charset="2"/>
              <a:buChar char="l"/>
              <a:defRPr kumimoji="1" sz="2000">
                <a:solidFill>
                  <a:schemeClr val="tx1"/>
                </a:solidFill>
                <a:latin typeface="Verdana" pitchFamily="34" charset="0"/>
                <a:ea typeface="ＭＳ Ｐゴシック" pitchFamily="50" charset="-128"/>
              </a:defRPr>
            </a:lvl6pPr>
            <a:lvl7pPr marL="2971800" indent="-228600" eaLnBrk="0" fontAlgn="base" hangingPunct="0">
              <a:spcBef>
                <a:spcPct val="20000"/>
              </a:spcBef>
              <a:spcAft>
                <a:spcPct val="0"/>
              </a:spcAft>
              <a:buClr>
                <a:srgbClr val="6699FF"/>
              </a:buClr>
              <a:buSzPct val="80000"/>
              <a:buFont typeface="Wingdings" pitchFamily="2" charset="2"/>
              <a:buChar char="l"/>
              <a:defRPr kumimoji="1" sz="2000">
                <a:solidFill>
                  <a:schemeClr val="tx1"/>
                </a:solidFill>
                <a:latin typeface="Verdana" pitchFamily="34" charset="0"/>
                <a:ea typeface="ＭＳ Ｐゴシック" pitchFamily="50" charset="-128"/>
              </a:defRPr>
            </a:lvl7pPr>
            <a:lvl8pPr marL="3429000" indent="-228600" eaLnBrk="0" fontAlgn="base" hangingPunct="0">
              <a:spcBef>
                <a:spcPct val="20000"/>
              </a:spcBef>
              <a:spcAft>
                <a:spcPct val="0"/>
              </a:spcAft>
              <a:buClr>
                <a:srgbClr val="6699FF"/>
              </a:buClr>
              <a:buSzPct val="80000"/>
              <a:buFont typeface="Wingdings" pitchFamily="2" charset="2"/>
              <a:buChar char="l"/>
              <a:defRPr kumimoji="1" sz="2000">
                <a:solidFill>
                  <a:schemeClr val="tx1"/>
                </a:solidFill>
                <a:latin typeface="Verdana" pitchFamily="34" charset="0"/>
                <a:ea typeface="ＭＳ Ｐゴシック" pitchFamily="50" charset="-128"/>
              </a:defRPr>
            </a:lvl8pPr>
            <a:lvl9pPr marL="3886200" indent="-228600" eaLnBrk="0" fontAlgn="base" hangingPunct="0">
              <a:spcBef>
                <a:spcPct val="20000"/>
              </a:spcBef>
              <a:spcAft>
                <a:spcPct val="0"/>
              </a:spcAft>
              <a:buClr>
                <a:srgbClr val="6699FF"/>
              </a:buClr>
              <a:buSzPct val="80000"/>
              <a:buFont typeface="Wingdings" pitchFamily="2" charset="2"/>
              <a:buChar char="l"/>
              <a:defRPr kumimoji="1" sz="2000">
                <a:solidFill>
                  <a:schemeClr val="tx1"/>
                </a:solidFill>
                <a:latin typeface="Verdana" pitchFamily="34" charset="0"/>
                <a:ea typeface="ＭＳ Ｐゴシック" pitchFamily="50" charset="-128"/>
              </a:defRPr>
            </a:lvl9pPr>
          </a:lstStyle>
          <a:p>
            <a:pPr eaLnBrk="1" hangingPunct="1">
              <a:spcBef>
                <a:spcPct val="0"/>
              </a:spcBef>
              <a:buClrTx/>
              <a:buSzTx/>
              <a:buFontTx/>
              <a:buNone/>
            </a:pPr>
            <a:r>
              <a:rPr lang="ja-JP" altLang="en-US" sz="1200" dirty="0">
                <a:latin typeface="+mn-lt"/>
                <a:ea typeface="+mn-ea"/>
                <a:cs typeface="Arial" charset="0"/>
              </a:rPr>
              <a:t>（</a:t>
            </a:r>
            <a:r>
              <a:rPr lang="en-US" altLang="ja-JP" sz="1200" dirty="0">
                <a:latin typeface="+mn-lt"/>
                <a:ea typeface="+mn-ea"/>
                <a:cs typeface="Arial" charset="0"/>
              </a:rPr>
              <a:t>IPCC </a:t>
            </a:r>
            <a:r>
              <a:rPr lang="ja-JP" altLang="en-US" sz="1200" dirty="0">
                <a:latin typeface="+mn-lt"/>
                <a:ea typeface="+mn-ea"/>
                <a:cs typeface="Arial" charset="0"/>
              </a:rPr>
              <a:t>「</a:t>
            </a:r>
            <a:r>
              <a:rPr lang="en-US" altLang="ja-JP" sz="1200" dirty="0">
                <a:latin typeface="+mn-lt"/>
                <a:ea typeface="+mn-ea"/>
                <a:cs typeface="Arial" charset="0"/>
              </a:rPr>
              <a:t>1.5</a:t>
            </a:r>
            <a:r>
              <a:rPr lang="ja-JP" altLang="en-US" sz="1200" dirty="0">
                <a:latin typeface="+mn-lt"/>
                <a:ea typeface="+mn-ea"/>
                <a:cs typeface="Arial" charset="0"/>
              </a:rPr>
              <a:t>℃特別報告書」</a:t>
            </a:r>
            <a:r>
              <a:rPr lang="en-US" altLang="ja-JP" sz="1200" dirty="0">
                <a:latin typeface="+mn-lt"/>
                <a:ea typeface="+mn-ea"/>
                <a:cs typeface="Arial" charset="0"/>
              </a:rPr>
              <a:t>Figure1.3</a:t>
            </a:r>
            <a:r>
              <a:rPr lang="ja-JP" altLang="en-US" sz="1200" dirty="0">
                <a:latin typeface="+mn-lt"/>
                <a:ea typeface="+mn-ea"/>
                <a:cs typeface="Arial" charset="0"/>
              </a:rPr>
              <a:t>より抜粋）</a:t>
            </a:r>
            <a:endParaRPr lang="en-US" altLang="ja-JP" sz="1200" dirty="0">
              <a:latin typeface="+mn-lt"/>
              <a:ea typeface="+mn-ea"/>
              <a:cs typeface="Arial" charset="0"/>
            </a:endParaRPr>
          </a:p>
        </p:txBody>
      </p:sp>
      <p:sp>
        <p:nvSpPr>
          <p:cNvPr id="3" name="スライド番号プレースホルダー 2"/>
          <p:cNvSpPr>
            <a:spLocks noGrp="1"/>
          </p:cNvSpPr>
          <p:nvPr>
            <p:ph type="sldNum" sz="quarter" idx="12"/>
          </p:nvPr>
        </p:nvSpPr>
        <p:spPr>
          <a:xfrm>
            <a:off x="7010400" y="6521221"/>
            <a:ext cx="2133600" cy="365125"/>
          </a:xfrm>
        </p:spPr>
        <p:txBody>
          <a:bodyPr/>
          <a:lstStyle/>
          <a:p>
            <a:fld id="{882F7CE5-754A-46BA-925F-2752EC69DA53}" type="slidenum">
              <a:rPr kumimoji="1" lang="ja-JP" altLang="en-US" sz="1600" smtClean="0"/>
              <a:pPr/>
              <a:t>7</a:t>
            </a:fld>
            <a:endParaRPr kumimoji="1" lang="ja-JP" altLang="en-US" sz="1600" dirty="0"/>
          </a:p>
        </p:txBody>
      </p:sp>
      <p:sp>
        <p:nvSpPr>
          <p:cNvPr id="2" name="テキスト ボックス 1"/>
          <p:cNvSpPr txBox="1"/>
          <p:nvPr/>
        </p:nvSpPr>
        <p:spPr bwMode="auto">
          <a:xfrm>
            <a:off x="314603" y="2706804"/>
            <a:ext cx="3960440" cy="392833"/>
          </a:xfrm>
          <a:prstGeom prst="rect">
            <a:avLst/>
          </a:prstGeom>
          <a:solidFill>
            <a:schemeClr val="accent2">
              <a:lumMod val="50000"/>
            </a:schemeClr>
          </a:solidFill>
          <a:ln>
            <a:noFill/>
          </a:ln>
        </p:spPr>
        <p:txBody>
          <a:bodyPr wrap="none" rtlCol="0" anchor="ctr" anchorCtr="1">
            <a:noAutofit/>
          </a:bodyPr>
          <a:lstStyle/>
          <a:p>
            <a:pPr algn="ctr">
              <a:spcBef>
                <a:spcPct val="0"/>
              </a:spcBef>
            </a:pPr>
            <a:r>
              <a:rPr kumimoji="1" lang="en-US" altLang="ja-JP" sz="1400" dirty="0">
                <a:solidFill>
                  <a:schemeClr val="bg1"/>
                </a:solidFill>
                <a:latin typeface="+mj-ea"/>
                <a:ea typeface="+mj-ea"/>
              </a:rPr>
              <a:t>2006</a:t>
            </a:r>
            <a:r>
              <a:rPr kumimoji="1" lang="ja-JP" altLang="en-US" sz="1400" dirty="0">
                <a:solidFill>
                  <a:schemeClr val="bg1"/>
                </a:solidFill>
                <a:latin typeface="+mj-ea"/>
                <a:ea typeface="+mj-ea"/>
              </a:rPr>
              <a:t>～</a:t>
            </a:r>
            <a:r>
              <a:rPr kumimoji="1" lang="en-US" altLang="ja-JP" sz="1400" dirty="0">
                <a:solidFill>
                  <a:schemeClr val="bg1"/>
                </a:solidFill>
                <a:latin typeface="+mj-ea"/>
                <a:ea typeface="+mj-ea"/>
              </a:rPr>
              <a:t>2015</a:t>
            </a:r>
            <a:r>
              <a:rPr lang="ja-JP" altLang="en-US" sz="1400" dirty="0">
                <a:solidFill>
                  <a:schemeClr val="bg1"/>
                </a:solidFill>
                <a:latin typeface="+mj-ea"/>
                <a:ea typeface="+mj-ea"/>
              </a:rPr>
              <a:t>年平均値の工業化以前からの変化量</a:t>
            </a:r>
            <a:endParaRPr kumimoji="1" lang="ja-JP" altLang="en-US" sz="1400" dirty="0">
              <a:solidFill>
                <a:schemeClr val="bg1"/>
              </a:solidFill>
              <a:latin typeface="+mj-ea"/>
              <a:ea typeface="+mj-ea"/>
            </a:endParaRPr>
          </a:p>
        </p:txBody>
      </p:sp>
      <p:sp>
        <p:nvSpPr>
          <p:cNvPr id="12" name="テキスト ボックス 11"/>
          <p:cNvSpPr txBox="1"/>
          <p:nvPr/>
        </p:nvSpPr>
        <p:spPr bwMode="auto">
          <a:xfrm>
            <a:off x="4788024" y="2706803"/>
            <a:ext cx="4202872" cy="392833"/>
          </a:xfrm>
          <a:prstGeom prst="rect">
            <a:avLst/>
          </a:prstGeom>
          <a:solidFill>
            <a:schemeClr val="accent2">
              <a:lumMod val="50000"/>
            </a:schemeClr>
          </a:solidFill>
          <a:ln>
            <a:noFill/>
          </a:ln>
        </p:spPr>
        <p:txBody>
          <a:bodyPr wrap="none" rtlCol="0" anchor="ctr" anchorCtr="1">
            <a:noAutofit/>
          </a:bodyPr>
          <a:lstStyle/>
          <a:p>
            <a:pPr algn="ctr" eaLnBrk="1" hangingPunct="1">
              <a:spcBef>
                <a:spcPct val="0"/>
              </a:spcBef>
              <a:buClrTx/>
              <a:buSzTx/>
              <a:buFontTx/>
              <a:buNone/>
            </a:pPr>
            <a:r>
              <a:rPr kumimoji="1" lang="ja-JP" altLang="en-US" sz="1400" dirty="0">
                <a:solidFill>
                  <a:schemeClr val="bg1"/>
                </a:solidFill>
                <a:latin typeface="+mj-ea"/>
                <a:ea typeface="+mj-ea"/>
              </a:rPr>
              <a:t>世界の年平均気温偏差（</a:t>
            </a:r>
            <a:r>
              <a:rPr kumimoji="1" lang="en-US" altLang="ja-JP" sz="1400" dirty="0">
                <a:solidFill>
                  <a:schemeClr val="bg1"/>
                </a:solidFill>
                <a:latin typeface="+mj-ea"/>
                <a:ea typeface="+mj-ea"/>
              </a:rPr>
              <a:t>1891</a:t>
            </a:r>
            <a:r>
              <a:rPr kumimoji="1" lang="ja-JP" altLang="en-US" sz="1400" dirty="0">
                <a:solidFill>
                  <a:schemeClr val="bg1"/>
                </a:solidFill>
                <a:latin typeface="+mj-ea"/>
                <a:ea typeface="+mj-ea"/>
              </a:rPr>
              <a:t>～</a:t>
            </a:r>
            <a:r>
              <a:rPr kumimoji="1" lang="en-US" altLang="ja-JP" sz="1400" dirty="0">
                <a:solidFill>
                  <a:schemeClr val="bg1"/>
                </a:solidFill>
                <a:latin typeface="+mj-ea"/>
                <a:ea typeface="+mj-ea"/>
              </a:rPr>
              <a:t>2017</a:t>
            </a:r>
            <a:r>
              <a:rPr kumimoji="1" lang="ja-JP" altLang="en-US" sz="1400" dirty="0">
                <a:solidFill>
                  <a:schemeClr val="bg1"/>
                </a:solidFill>
                <a:latin typeface="+mj-ea"/>
                <a:ea typeface="+mj-ea"/>
              </a:rPr>
              <a:t>年）</a:t>
            </a:r>
          </a:p>
        </p:txBody>
      </p:sp>
      <p:sp>
        <p:nvSpPr>
          <p:cNvPr id="13" name="正方形/長方形 12"/>
          <p:cNvSpPr/>
          <p:nvPr/>
        </p:nvSpPr>
        <p:spPr>
          <a:xfrm>
            <a:off x="4427984" y="6173675"/>
            <a:ext cx="4716016" cy="430887"/>
          </a:xfrm>
          <a:prstGeom prst="rect">
            <a:avLst/>
          </a:prstGeom>
          <a:solidFill>
            <a:schemeClr val="bg2">
              <a:lumMod val="75000"/>
            </a:schemeClr>
          </a:solidFill>
        </p:spPr>
        <p:txBody>
          <a:bodyPr wrap="square">
            <a:spAutoFit/>
          </a:bodyPr>
          <a:lstStyle/>
          <a:p>
            <a:r>
              <a:rPr lang="ja-JP" altLang="en-US" sz="1100" dirty="0">
                <a:latin typeface="+mn-ea"/>
              </a:rPr>
              <a:t>基準値（</a:t>
            </a:r>
            <a:r>
              <a:rPr lang="en-US" altLang="ja-JP" sz="1100" dirty="0">
                <a:latin typeface="+mn-ea"/>
              </a:rPr>
              <a:t>1981</a:t>
            </a:r>
            <a:r>
              <a:rPr lang="ja-JP" altLang="en-US" sz="1100" dirty="0">
                <a:latin typeface="+mn-ea"/>
              </a:rPr>
              <a:t>～</a:t>
            </a:r>
            <a:r>
              <a:rPr lang="en-US" altLang="ja-JP" sz="1100" dirty="0">
                <a:latin typeface="+mn-ea"/>
              </a:rPr>
              <a:t>2010</a:t>
            </a:r>
            <a:r>
              <a:rPr lang="ja-JP" altLang="en-US" sz="1100" dirty="0">
                <a:latin typeface="+mn-ea"/>
              </a:rPr>
              <a:t>年平均）からの偏差。折れ線（灰色）は各年の値、</a:t>
            </a:r>
            <a:r>
              <a:rPr lang="ja-JP" altLang="ja-JP" sz="1100" dirty="0">
                <a:latin typeface="+mn-ea"/>
              </a:rPr>
              <a:t>折れ線</a:t>
            </a:r>
            <a:r>
              <a:rPr lang="ja-JP" altLang="en-US" sz="1100" dirty="0">
                <a:latin typeface="+mn-ea"/>
              </a:rPr>
              <a:t>（青色）</a:t>
            </a:r>
            <a:r>
              <a:rPr lang="ja-JP" altLang="ja-JP" sz="1100" dirty="0">
                <a:latin typeface="+mn-ea"/>
              </a:rPr>
              <a:t>は</a:t>
            </a:r>
            <a:r>
              <a:rPr lang="en-US" altLang="ja-JP" sz="1100" dirty="0">
                <a:latin typeface="+mn-ea"/>
              </a:rPr>
              <a:t>5</a:t>
            </a:r>
            <a:r>
              <a:rPr lang="ja-JP" altLang="ja-JP" sz="1100" dirty="0">
                <a:latin typeface="+mn-ea"/>
              </a:rPr>
              <a:t>年移動平均値、直線は</a:t>
            </a:r>
            <a:r>
              <a:rPr lang="ja-JP" altLang="en-US" sz="1100" dirty="0">
                <a:latin typeface="+mn-ea"/>
              </a:rPr>
              <a:t>長期</a:t>
            </a:r>
            <a:r>
              <a:rPr lang="ja-JP" altLang="ja-JP" sz="1100" dirty="0">
                <a:latin typeface="+mn-ea"/>
              </a:rPr>
              <a:t>変化傾向</a:t>
            </a:r>
            <a:r>
              <a:rPr lang="ja-JP" altLang="en-US" sz="1100" dirty="0">
                <a:latin typeface="+mn-ea"/>
              </a:rPr>
              <a:t>（</a:t>
            </a:r>
            <a:r>
              <a:rPr lang="ja-JP" altLang="ja-JP" sz="1100" dirty="0">
                <a:latin typeface="+mn-ea"/>
              </a:rPr>
              <a:t>信頼度</a:t>
            </a:r>
            <a:r>
              <a:rPr lang="en-US" altLang="ja-JP" sz="1100" dirty="0">
                <a:latin typeface="+mn-ea"/>
              </a:rPr>
              <a:t>99%</a:t>
            </a:r>
            <a:r>
              <a:rPr lang="ja-JP" altLang="ja-JP" sz="1100" dirty="0">
                <a:latin typeface="+mn-ea"/>
              </a:rPr>
              <a:t>以上で有意）。</a:t>
            </a:r>
            <a:endParaRPr lang="ja-JP" altLang="en-US" sz="1100" dirty="0">
              <a:latin typeface="+mn-ea"/>
            </a:endParaRPr>
          </a:p>
        </p:txBody>
      </p:sp>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27" y="3238179"/>
            <a:ext cx="485775" cy="2490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テキスト ボックス 4"/>
          <p:cNvSpPr txBox="1"/>
          <p:nvPr/>
        </p:nvSpPr>
        <p:spPr>
          <a:xfrm>
            <a:off x="5004048" y="3344622"/>
            <a:ext cx="2470548" cy="369332"/>
          </a:xfrm>
          <a:prstGeom prst="rect">
            <a:avLst/>
          </a:prstGeom>
          <a:noFill/>
        </p:spPr>
        <p:txBody>
          <a:bodyPr wrap="none" rtlCol="0">
            <a:spAutoFit/>
          </a:bodyPr>
          <a:lstStyle/>
          <a:p>
            <a:r>
              <a:rPr kumimoji="1" lang="en-US" altLang="ja-JP" dirty="0">
                <a:solidFill>
                  <a:srgbClr val="FF0000"/>
                </a:solidFill>
              </a:rPr>
              <a:t>100</a:t>
            </a:r>
            <a:r>
              <a:rPr kumimoji="1" lang="ja-JP" altLang="en-US" dirty="0">
                <a:solidFill>
                  <a:srgbClr val="FF0000"/>
                </a:solidFill>
              </a:rPr>
              <a:t>年あたり</a:t>
            </a:r>
            <a:r>
              <a:rPr kumimoji="1" lang="en-US" altLang="ja-JP" dirty="0">
                <a:solidFill>
                  <a:srgbClr val="FF0000"/>
                </a:solidFill>
              </a:rPr>
              <a:t>0.73</a:t>
            </a:r>
            <a:r>
              <a:rPr kumimoji="1" lang="ja-JP" altLang="en-US" dirty="0">
                <a:solidFill>
                  <a:srgbClr val="FF0000"/>
                </a:solidFill>
              </a:rPr>
              <a:t>℃上昇</a:t>
            </a:r>
          </a:p>
        </p:txBody>
      </p:sp>
      <p:sp>
        <p:nvSpPr>
          <p:cNvPr id="6" name="テキスト ボックス 5"/>
          <p:cNvSpPr txBox="1"/>
          <p:nvPr/>
        </p:nvSpPr>
        <p:spPr>
          <a:xfrm>
            <a:off x="4628345" y="5739882"/>
            <a:ext cx="652743" cy="369332"/>
          </a:xfrm>
          <a:prstGeom prst="rect">
            <a:avLst/>
          </a:prstGeom>
          <a:noFill/>
        </p:spPr>
        <p:txBody>
          <a:bodyPr wrap="none" rtlCol="0">
            <a:spAutoFit/>
          </a:bodyPr>
          <a:lstStyle/>
          <a:p>
            <a:r>
              <a:rPr kumimoji="1" lang="en-US" altLang="ja-JP" dirty="0"/>
              <a:t>1890</a:t>
            </a:r>
            <a:endParaRPr kumimoji="1" lang="ja-JP" altLang="en-US" dirty="0"/>
          </a:p>
        </p:txBody>
      </p:sp>
      <p:sp>
        <p:nvSpPr>
          <p:cNvPr id="18" name="テキスト ボックス 17"/>
          <p:cNvSpPr txBox="1"/>
          <p:nvPr/>
        </p:nvSpPr>
        <p:spPr>
          <a:xfrm>
            <a:off x="8491257" y="5739882"/>
            <a:ext cx="652743" cy="369332"/>
          </a:xfrm>
          <a:prstGeom prst="rect">
            <a:avLst/>
          </a:prstGeom>
          <a:noFill/>
        </p:spPr>
        <p:txBody>
          <a:bodyPr wrap="none" rtlCol="0">
            <a:spAutoFit/>
          </a:bodyPr>
          <a:lstStyle/>
          <a:p>
            <a:r>
              <a:rPr lang="en-US" altLang="ja-JP" dirty="0"/>
              <a:t>2020</a:t>
            </a:r>
          </a:p>
        </p:txBody>
      </p:sp>
    </p:spTree>
    <p:extLst>
      <p:ext uri="{BB962C8B-B14F-4D97-AF65-F5344CB8AC3E}">
        <p14:creationId xmlns:p14="http://schemas.microsoft.com/office/powerpoint/2010/main" val="37744634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6987123" y="6454771"/>
            <a:ext cx="2133600" cy="365125"/>
          </a:xfrm>
        </p:spPr>
        <p:txBody>
          <a:bodyPr/>
          <a:lstStyle/>
          <a:p>
            <a:fld id="{D7F7FE52-1DCA-477B-B55C-F0AADD0F64E4}" type="slidenum">
              <a:rPr kumimoji="1" lang="ja-JP" altLang="en-US" sz="1600" smtClean="0"/>
              <a:t>8</a:t>
            </a:fld>
            <a:endParaRPr kumimoji="1" lang="ja-JP" altLang="en-US" sz="1600" dirty="0"/>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7831"/>
          <a:stretch/>
        </p:blipFill>
        <p:spPr bwMode="auto">
          <a:xfrm>
            <a:off x="1228354" y="2477594"/>
            <a:ext cx="6337014" cy="40357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AutoShape 209"/>
          <p:cNvSpPr>
            <a:spLocks noChangeArrowheads="1"/>
          </p:cNvSpPr>
          <p:nvPr/>
        </p:nvSpPr>
        <p:spPr bwMode="auto">
          <a:xfrm>
            <a:off x="0" y="0"/>
            <a:ext cx="9144000" cy="692696"/>
          </a:xfrm>
          <a:prstGeom prst="roundRect">
            <a:avLst>
              <a:gd name="adj" fmla="val 0"/>
            </a:avLst>
          </a:prstGeom>
          <a:solidFill>
            <a:srgbClr val="000099"/>
          </a:solidFill>
          <a:ln w="9525">
            <a:noFill/>
            <a:round/>
            <a:headEnd/>
            <a:tailEnd/>
          </a:ln>
        </p:spPr>
        <p:txBody>
          <a:bodyPr wrap="square" anchor="ctr">
            <a:noAutofit/>
          </a:bodyPr>
          <a:lstStyle/>
          <a:p>
            <a:pPr algn="ctr">
              <a:spcBef>
                <a:spcPct val="50000"/>
              </a:spcBef>
              <a:defRPr/>
            </a:pPr>
            <a:r>
              <a:rPr lang="ja-JP" altLang="en-US" sz="3200" dirty="0">
                <a:solidFill>
                  <a:schemeClr val="bg1"/>
                </a:solidFill>
                <a:latin typeface="Arial" charset="0"/>
              </a:rPr>
              <a:t>地球温暖化の進行（２）</a:t>
            </a:r>
          </a:p>
        </p:txBody>
      </p:sp>
      <p:sp>
        <p:nvSpPr>
          <p:cNvPr id="5" name="コンテンツ プレースホルダー 2"/>
          <p:cNvSpPr txBox="1">
            <a:spLocks/>
          </p:cNvSpPr>
          <p:nvPr/>
        </p:nvSpPr>
        <p:spPr>
          <a:xfrm>
            <a:off x="107582" y="838024"/>
            <a:ext cx="8869809" cy="1486587"/>
          </a:xfrm>
          <a:prstGeom prst="rect">
            <a:avLst/>
          </a:prstGeom>
          <a:ln>
            <a:solidFill>
              <a:schemeClr val="tx1"/>
            </a:solidFill>
          </a:ln>
        </p:spPr>
        <p:txBody>
          <a:bodyPr rtlCol="0" anchor="ctr" anchorCtr="0">
            <a:noAutofit/>
          </a:bodyPr>
          <a:lst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eaLnBrk="1" fontAlgn="auto" hangingPunct="1">
              <a:spcAft>
                <a:spcPts val="0"/>
              </a:spcAft>
              <a:buFont typeface="Wingdings" panose="05000000000000000000" pitchFamily="2" charset="2"/>
              <a:buChar char="l"/>
              <a:defRPr/>
            </a:pPr>
            <a:r>
              <a:rPr lang="ja-JP" altLang="en-US" sz="2000" dirty="0"/>
              <a:t>人間活動は、工業化以前（</a:t>
            </a:r>
            <a:r>
              <a:rPr lang="en-US" altLang="ja-JP" sz="2000" dirty="0"/>
              <a:t>18</a:t>
            </a:r>
            <a:r>
              <a:rPr lang="ja-JP" altLang="en-US" sz="2000" dirty="0"/>
              <a:t>世紀半ば）の水準よりも</a:t>
            </a:r>
            <a:r>
              <a:rPr lang="ja-JP" altLang="en-US" sz="2000" dirty="0">
                <a:solidFill>
                  <a:srgbClr val="FF0000"/>
                </a:solidFill>
              </a:rPr>
              <a:t>約</a:t>
            </a:r>
            <a:r>
              <a:rPr lang="en-US" altLang="ja-JP" sz="2000" dirty="0">
                <a:solidFill>
                  <a:srgbClr val="FF0000"/>
                </a:solidFill>
              </a:rPr>
              <a:t>1℃</a:t>
            </a:r>
            <a:r>
              <a:rPr lang="ja-JP" altLang="en-US" sz="2000" dirty="0">
                <a:solidFill>
                  <a:srgbClr val="FF0000"/>
                </a:solidFill>
              </a:rPr>
              <a:t>（</a:t>
            </a:r>
            <a:r>
              <a:rPr lang="en-US" altLang="ja-JP" sz="2000" dirty="0">
                <a:solidFill>
                  <a:srgbClr val="FF0000"/>
                </a:solidFill>
              </a:rPr>
              <a:t>0.8℃</a:t>
            </a:r>
            <a:r>
              <a:rPr lang="ja-JP" altLang="en-US" sz="2000" dirty="0">
                <a:solidFill>
                  <a:srgbClr val="FF0000"/>
                </a:solidFill>
              </a:rPr>
              <a:t>～</a:t>
            </a:r>
            <a:r>
              <a:rPr lang="en-US" altLang="ja-JP" sz="2000" dirty="0">
                <a:solidFill>
                  <a:srgbClr val="FF0000"/>
                </a:solidFill>
              </a:rPr>
              <a:t>1.2℃</a:t>
            </a:r>
            <a:r>
              <a:rPr lang="ja-JP" altLang="en-US" sz="2000" dirty="0">
                <a:solidFill>
                  <a:srgbClr val="FF0000"/>
                </a:solidFill>
              </a:rPr>
              <a:t>）温暖化</a:t>
            </a:r>
            <a:r>
              <a:rPr lang="ja-JP" altLang="en-US" sz="2000" dirty="0"/>
              <a:t>させた。</a:t>
            </a:r>
            <a:endParaRPr lang="en-US" altLang="ja-JP" sz="2000" dirty="0"/>
          </a:p>
          <a:p>
            <a:pPr eaLnBrk="1" fontAlgn="auto" hangingPunct="1">
              <a:spcAft>
                <a:spcPts val="0"/>
              </a:spcAft>
              <a:buFont typeface="Wingdings" panose="05000000000000000000" pitchFamily="2" charset="2"/>
              <a:buChar char="l"/>
              <a:defRPr/>
            </a:pPr>
            <a:r>
              <a:rPr lang="ja-JP" altLang="en-US" sz="2000" dirty="0"/>
              <a:t>現在の昇温率が続くと、</a:t>
            </a:r>
            <a:r>
              <a:rPr lang="en-US" altLang="ja-JP" sz="2000" dirty="0">
                <a:solidFill>
                  <a:srgbClr val="FF0000"/>
                </a:solidFill>
                <a:uFill>
                  <a:solidFill>
                    <a:srgbClr val="FF0000"/>
                  </a:solidFill>
                </a:uFill>
              </a:rPr>
              <a:t>2040</a:t>
            </a:r>
            <a:r>
              <a:rPr lang="ja-JP" altLang="en-US" sz="2000" dirty="0">
                <a:solidFill>
                  <a:srgbClr val="FF0000"/>
                </a:solidFill>
                <a:uFill>
                  <a:solidFill>
                    <a:srgbClr val="FF0000"/>
                  </a:solidFill>
                </a:uFill>
              </a:rPr>
              <a:t>年ごろに</a:t>
            </a:r>
            <a:r>
              <a:rPr lang="en-US" altLang="ja-JP" sz="2000" dirty="0">
                <a:solidFill>
                  <a:srgbClr val="FF0000"/>
                </a:solidFill>
                <a:uFill>
                  <a:solidFill>
                    <a:srgbClr val="FF0000"/>
                  </a:solidFill>
                </a:uFill>
              </a:rPr>
              <a:t>1.5</a:t>
            </a:r>
            <a:r>
              <a:rPr lang="ja-JP" altLang="en-US" sz="2000" dirty="0">
                <a:solidFill>
                  <a:srgbClr val="FF0000"/>
                </a:solidFill>
                <a:uFill>
                  <a:solidFill>
                    <a:srgbClr val="FF0000"/>
                  </a:solidFill>
                </a:uFill>
              </a:rPr>
              <a:t>℃に達する</a:t>
            </a:r>
            <a:r>
              <a:rPr lang="ja-JP" altLang="en-US" sz="2000" dirty="0"/>
              <a:t>。</a:t>
            </a:r>
            <a:endParaRPr lang="en-US" altLang="ja-JP" sz="2000" dirty="0"/>
          </a:p>
          <a:p>
            <a:pPr marL="0" indent="0" eaLnBrk="1" fontAlgn="auto" hangingPunct="1">
              <a:spcAft>
                <a:spcPts val="0"/>
              </a:spcAft>
              <a:buNone/>
              <a:defRPr/>
            </a:pPr>
            <a:r>
              <a:rPr lang="en-US" altLang="ja-JP" sz="1600" dirty="0"/>
              <a:t>					               </a:t>
            </a:r>
            <a:r>
              <a:rPr lang="ja-JP" altLang="en-US" sz="1600" dirty="0"/>
              <a:t>＜</a:t>
            </a:r>
            <a:r>
              <a:rPr lang="en-US" altLang="ja-JP" sz="1600" dirty="0"/>
              <a:t>IPCC</a:t>
            </a:r>
            <a:r>
              <a:rPr lang="ja-JP" altLang="en-US" sz="1600" dirty="0"/>
              <a:t> </a:t>
            </a:r>
            <a:r>
              <a:rPr lang="en-US" altLang="ja-JP" sz="1600" dirty="0"/>
              <a:t>1.5℃</a:t>
            </a:r>
            <a:r>
              <a:rPr lang="ja-JP" altLang="en-US" sz="1600" dirty="0"/>
              <a:t>特別報告書（</a:t>
            </a:r>
            <a:r>
              <a:rPr lang="en-US" altLang="ja-JP" sz="1600" dirty="0"/>
              <a:t>2018</a:t>
            </a:r>
            <a:r>
              <a:rPr lang="ja-JP" altLang="en-US" sz="1600" dirty="0"/>
              <a:t>年）＞</a:t>
            </a:r>
            <a:endParaRPr lang="en-US" altLang="ja-JP" sz="1600" dirty="0"/>
          </a:p>
        </p:txBody>
      </p:sp>
      <p:sp>
        <p:nvSpPr>
          <p:cNvPr id="6" name="正方形/長方形 13"/>
          <p:cNvSpPr>
            <a:spLocks noChangeArrowheads="1"/>
          </p:cNvSpPr>
          <p:nvPr/>
        </p:nvSpPr>
        <p:spPr bwMode="auto">
          <a:xfrm>
            <a:off x="3215066" y="6513317"/>
            <a:ext cx="45720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6699FF"/>
              </a:buClr>
              <a:buSzPct val="80000"/>
              <a:buFont typeface="Wingdings" pitchFamily="2" charset="2"/>
              <a:buChar char="l"/>
              <a:defRPr kumimoji="1" sz="3200">
                <a:solidFill>
                  <a:schemeClr val="tx1"/>
                </a:solidFill>
                <a:latin typeface="Verdana" pitchFamily="34" charset="0"/>
                <a:ea typeface="ＭＳ Ｐゴシック" pitchFamily="50" charset="-128"/>
              </a:defRPr>
            </a:lvl1pPr>
            <a:lvl2pPr marL="742950" indent="-285750" eaLnBrk="0" hangingPunct="0">
              <a:spcBef>
                <a:spcPct val="20000"/>
              </a:spcBef>
              <a:buClr>
                <a:srgbClr val="6699FF"/>
              </a:buClr>
              <a:buSzPct val="80000"/>
              <a:buFont typeface="Wingdings" pitchFamily="2" charset="2"/>
              <a:buChar char="l"/>
              <a:defRPr kumimoji="1" sz="2800">
                <a:solidFill>
                  <a:schemeClr val="tx1"/>
                </a:solidFill>
                <a:latin typeface="Verdana" pitchFamily="34" charset="0"/>
                <a:ea typeface="ＭＳ Ｐゴシック" pitchFamily="50" charset="-128"/>
              </a:defRPr>
            </a:lvl2pPr>
            <a:lvl3pPr marL="1143000" indent="-228600" eaLnBrk="0" hangingPunct="0">
              <a:spcBef>
                <a:spcPct val="20000"/>
              </a:spcBef>
              <a:buClr>
                <a:srgbClr val="6699FF"/>
              </a:buClr>
              <a:buSzPct val="80000"/>
              <a:buFont typeface="Wingdings" pitchFamily="2" charset="2"/>
              <a:buChar char="l"/>
              <a:defRPr kumimoji="1" sz="2400">
                <a:solidFill>
                  <a:schemeClr val="tx1"/>
                </a:solidFill>
                <a:latin typeface="Verdana" pitchFamily="34" charset="0"/>
                <a:ea typeface="ＭＳ Ｐゴシック" pitchFamily="50" charset="-128"/>
              </a:defRPr>
            </a:lvl3pPr>
            <a:lvl4pPr marL="1600200" indent="-228600" eaLnBrk="0" hangingPunct="0">
              <a:spcBef>
                <a:spcPct val="20000"/>
              </a:spcBef>
              <a:buClr>
                <a:srgbClr val="6699FF"/>
              </a:buClr>
              <a:buSzPct val="80000"/>
              <a:buFont typeface="Wingdings" pitchFamily="2" charset="2"/>
              <a:buChar char="l"/>
              <a:defRPr kumimoji="1" sz="2000">
                <a:solidFill>
                  <a:schemeClr val="tx1"/>
                </a:solidFill>
                <a:latin typeface="Verdana" pitchFamily="34" charset="0"/>
                <a:ea typeface="ＭＳ Ｐゴシック" pitchFamily="50" charset="-128"/>
              </a:defRPr>
            </a:lvl4pPr>
            <a:lvl5pPr marL="2057400" indent="-228600" eaLnBrk="0" hangingPunct="0">
              <a:spcBef>
                <a:spcPct val="20000"/>
              </a:spcBef>
              <a:buClr>
                <a:srgbClr val="6699FF"/>
              </a:buClr>
              <a:buSzPct val="80000"/>
              <a:buFont typeface="Wingdings" pitchFamily="2" charset="2"/>
              <a:buChar char="l"/>
              <a:defRPr kumimoji="1" sz="2000">
                <a:solidFill>
                  <a:schemeClr val="tx1"/>
                </a:solidFill>
                <a:latin typeface="Verdana" pitchFamily="34" charset="0"/>
                <a:ea typeface="ＭＳ Ｐゴシック" pitchFamily="50" charset="-128"/>
              </a:defRPr>
            </a:lvl5pPr>
            <a:lvl6pPr marL="2514600" indent="-228600" eaLnBrk="0" fontAlgn="base" hangingPunct="0">
              <a:spcBef>
                <a:spcPct val="20000"/>
              </a:spcBef>
              <a:spcAft>
                <a:spcPct val="0"/>
              </a:spcAft>
              <a:buClr>
                <a:srgbClr val="6699FF"/>
              </a:buClr>
              <a:buSzPct val="80000"/>
              <a:buFont typeface="Wingdings" pitchFamily="2" charset="2"/>
              <a:buChar char="l"/>
              <a:defRPr kumimoji="1" sz="2000">
                <a:solidFill>
                  <a:schemeClr val="tx1"/>
                </a:solidFill>
                <a:latin typeface="Verdana" pitchFamily="34" charset="0"/>
                <a:ea typeface="ＭＳ Ｐゴシック" pitchFamily="50" charset="-128"/>
              </a:defRPr>
            </a:lvl6pPr>
            <a:lvl7pPr marL="2971800" indent="-228600" eaLnBrk="0" fontAlgn="base" hangingPunct="0">
              <a:spcBef>
                <a:spcPct val="20000"/>
              </a:spcBef>
              <a:spcAft>
                <a:spcPct val="0"/>
              </a:spcAft>
              <a:buClr>
                <a:srgbClr val="6699FF"/>
              </a:buClr>
              <a:buSzPct val="80000"/>
              <a:buFont typeface="Wingdings" pitchFamily="2" charset="2"/>
              <a:buChar char="l"/>
              <a:defRPr kumimoji="1" sz="2000">
                <a:solidFill>
                  <a:schemeClr val="tx1"/>
                </a:solidFill>
                <a:latin typeface="Verdana" pitchFamily="34" charset="0"/>
                <a:ea typeface="ＭＳ Ｐゴシック" pitchFamily="50" charset="-128"/>
              </a:defRPr>
            </a:lvl7pPr>
            <a:lvl8pPr marL="3429000" indent="-228600" eaLnBrk="0" fontAlgn="base" hangingPunct="0">
              <a:spcBef>
                <a:spcPct val="20000"/>
              </a:spcBef>
              <a:spcAft>
                <a:spcPct val="0"/>
              </a:spcAft>
              <a:buClr>
                <a:srgbClr val="6699FF"/>
              </a:buClr>
              <a:buSzPct val="80000"/>
              <a:buFont typeface="Wingdings" pitchFamily="2" charset="2"/>
              <a:buChar char="l"/>
              <a:defRPr kumimoji="1" sz="2000">
                <a:solidFill>
                  <a:schemeClr val="tx1"/>
                </a:solidFill>
                <a:latin typeface="Verdana" pitchFamily="34" charset="0"/>
                <a:ea typeface="ＭＳ Ｐゴシック" pitchFamily="50" charset="-128"/>
              </a:defRPr>
            </a:lvl8pPr>
            <a:lvl9pPr marL="3886200" indent="-228600" eaLnBrk="0" fontAlgn="base" hangingPunct="0">
              <a:spcBef>
                <a:spcPct val="20000"/>
              </a:spcBef>
              <a:spcAft>
                <a:spcPct val="0"/>
              </a:spcAft>
              <a:buClr>
                <a:srgbClr val="6699FF"/>
              </a:buClr>
              <a:buSzPct val="80000"/>
              <a:buFont typeface="Wingdings" pitchFamily="2" charset="2"/>
              <a:buChar char="l"/>
              <a:defRPr kumimoji="1" sz="2000">
                <a:solidFill>
                  <a:schemeClr val="tx1"/>
                </a:solidFill>
                <a:latin typeface="Verdana" pitchFamily="34" charset="0"/>
                <a:ea typeface="ＭＳ Ｐゴシック" pitchFamily="50" charset="-128"/>
              </a:defRPr>
            </a:lvl9pPr>
          </a:lstStyle>
          <a:p>
            <a:pPr eaLnBrk="1" hangingPunct="1">
              <a:spcBef>
                <a:spcPct val="0"/>
              </a:spcBef>
              <a:buClrTx/>
              <a:buSzTx/>
              <a:buFontTx/>
              <a:buNone/>
            </a:pPr>
            <a:r>
              <a:rPr lang="en-US" altLang="ja-JP" sz="1200" dirty="0">
                <a:latin typeface="+mn-lt"/>
                <a:ea typeface="+mn-ea"/>
                <a:cs typeface="Arial" charset="0"/>
              </a:rPr>
              <a:t>IPCC </a:t>
            </a:r>
            <a:r>
              <a:rPr lang="ja-JP" altLang="en-US" sz="1200" dirty="0">
                <a:latin typeface="+mn-lt"/>
                <a:ea typeface="+mn-ea"/>
                <a:cs typeface="Arial" charset="0"/>
              </a:rPr>
              <a:t>「</a:t>
            </a:r>
            <a:r>
              <a:rPr lang="en-US" altLang="ja-JP" sz="1200" dirty="0">
                <a:latin typeface="+mn-lt"/>
                <a:ea typeface="+mn-ea"/>
                <a:cs typeface="Arial" charset="0"/>
              </a:rPr>
              <a:t>1.5</a:t>
            </a:r>
            <a:r>
              <a:rPr lang="ja-JP" altLang="en-US" sz="1200" dirty="0">
                <a:latin typeface="+mn-lt"/>
                <a:ea typeface="+mn-ea"/>
                <a:cs typeface="Arial" charset="0"/>
              </a:rPr>
              <a:t>℃特別報告書」</a:t>
            </a:r>
            <a:r>
              <a:rPr lang="en-US" altLang="ja-JP" sz="1200" dirty="0">
                <a:latin typeface="+mn-lt"/>
                <a:ea typeface="+mn-ea"/>
                <a:cs typeface="Arial" charset="0"/>
              </a:rPr>
              <a:t>FQA1.2, Figure 1</a:t>
            </a:r>
            <a:r>
              <a:rPr lang="ja-JP" altLang="en-US" sz="1200" dirty="0">
                <a:latin typeface="+mn-lt"/>
                <a:ea typeface="+mn-ea"/>
                <a:cs typeface="Arial" charset="0"/>
              </a:rPr>
              <a:t>　</a:t>
            </a:r>
            <a:r>
              <a:rPr lang="en-US" altLang="ja-JP" sz="1200" dirty="0">
                <a:latin typeface="+mn-lt"/>
                <a:ea typeface="+mn-ea"/>
                <a:cs typeface="Arial" charset="0"/>
              </a:rPr>
              <a:t>https://www.ipcc.ch/sr15/</a:t>
            </a:r>
            <a:endParaRPr lang="ja-JP" altLang="en-US" sz="1200" dirty="0">
              <a:latin typeface="+mn-lt"/>
              <a:ea typeface="+mn-ea"/>
              <a:cs typeface="Arial" charset="0"/>
            </a:endParaRPr>
          </a:p>
        </p:txBody>
      </p:sp>
      <p:sp>
        <p:nvSpPr>
          <p:cNvPr id="3" name="テキスト ボックス 2">
            <a:extLst>
              <a:ext uri="{FF2B5EF4-FFF2-40B4-BE49-F238E27FC236}">
                <a16:creationId xmlns:a16="http://schemas.microsoft.com/office/drawing/2014/main" id="{54F25DE8-2A53-4DF8-95C8-9CB0B9593C3C}"/>
              </a:ext>
            </a:extLst>
          </p:cNvPr>
          <p:cNvSpPr txBox="1"/>
          <p:nvPr/>
        </p:nvSpPr>
        <p:spPr>
          <a:xfrm>
            <a:off x="3797234" y="5307453"/>
            <a:ext cx="1039390" cy="523220"/>
          </a:xfrm>
          <a:prstGeom prst="rect">
            <a:avLst/>
          </a:prstGeom>
          <a:solidFill>
            <a:schemeClr val="bg1"/>
          </a:solidFill>
        </p:spPr>
        <p:txBody>
          <a:bodyPr wrap="square" rtlCol="0">
            <a:spAutoFit/>
          </a:bodyPr>
          <a:lstStyle/>
          <a:p>
            <a:r>
              <a:rPr kumimoji="1" lang="ja-JP" altLang="en-US" sz="1400" b="1" dirty="0">
                <a:solidFill>
                  <a:schemeClr val="bg1">
                    <a:lumMod val="65000"/>
                  </a:schemeClr>
                </a:solidFill>
              </a:rPr>
              <a:t>観測された温暖化</a:t>
            </a:r>
          </a:p>
        </p:txBody>
      </p:sp>
      <p:sp>
        <p:nvSpPr>
          <p:cNvPr id="8" name="テキスト ボックス 7">
            <a:extLst>
              <a:ext uri="{FF2B5EF4-FFF2-40B4-BE49-F238E27FC236}">
                <a16:creationId xmlns:a16="http://schemas.microsoft.com/office/drawing/2014/main" id="{16B228BC-94BF-4282-9D8E-7A312341A0F4}"/>
              </a:ext>
            </a:extLst>
          </p:cNvPr>
          <p:cNvSpPr txBox="1"/>
          <p:nvPr/>
        </p:nvSpPr>
        <p:spPr>
          <a:xfrm>
            <a:off x="2699792" y="4291688"/>
            <a:ext cx="1224136" cy="523220"/>
          </a:xfrm>
          <a:prstGeom prst="rect">
            <a:avLst/>
          </a:prstGeom>
          <a:solidFill>
            <a:schemeClr val="bg1"/>
          </a:solidFill>
        </p:spPr>
        <p:txBody>
          <a:bodyPr wrap="square" rtlCol="0">
            <a:spAutoFit/>
          </a:bodyPr>
          <a:lstStyle/>
          <a:p>
            <a:r>
              <a:rPr lang="ja-JP" altLang="en-US" sz="1400" b="1" dirty="0">
                <a:solidFill>
                  <a:schemeClr val="tx2">
                    <a:lumMod val="60000"/>
                    <a:lumOff val="40000"/>
                  </a:schemeClr>
                </a:solidFill>
              </a:rPr>
              <a:t>人為起源の温暖化</a:t>
            </a:r>
            <a:endParaRPr lang="en-US" altLang="ja-JP" sz="1400" b="1" dirty="0">
              <a:solidFill>
                <a:schemeClr val="tx2">
                  <a:lumMod val="60000"/>
                  <a:lumOff val="40000"/>
                </a:schemeClr>
              </a:solidFill>
            </a:endParaRPr>
          </a:p>
        </p:txBody>
      </p:sp>
      <p:sp>
        <p:nvSpPr>
          <p:cNvPr id="9" name="テキスト ボックス 8">
            <a:extLst>
              <a:ext uri="{FF2B5EF4-FFF2-40B4-BE49-F238E27FC236}">
                <a16:creationId xmlns:a16="http://schemas.microsoft.com/office/drawing/2014/main" id="{8480D90A-C0CA-4D69-B312-DC78E494D83A}"/>
              </a:ext>
            </a:extLst>
          </p:cNvPr>
          <p:cNvSpPr txBox="1"/>
          <p:nvPr/>
        </p:nvSpPr>
        <p:spPr>
          <a:xfrm rot="16200000">
            <a:off x="809055" y="4206643"/>
            <a:ext cx="2140064" cy="584775"/>
          </a:xfrm>
          <a:prstGeom prst="rect">
            <a:avLst/>
          </a:prstGeom>
          <a:solidFill>
            <a:schemeClr val="bg1"/>
          </a:solidFill>
        </p:spPr>
        <p:txBody>
          <a:bodyPr wrap="square" rtlCol="0">
            <a:spAutoFit/>
          </a:bodyPr>
          <a:lstStyle/>
          <a:p>
            <a:r>
              <a:rPr lang="ja-JP" altLang="en-US" sz="1600" dirty="0"/>
              <a:t>世界平均気温の変化（基準：</a:t>
            </a:r>
            <a:r>
              <a:rPr lang="en-US" altLang="ja-JP" sz="1600" dirty="0"/>
              <a:t>1850-1900</a:t>
            </a:r>
            <a:r>
              <a:rPr lang="ja-JP" altLang="en-US" sz="1600" dirty="0"/>
              <a:t>）　℃</a:t>
            </a:r>
            <a:endParaRPr kumimoji="1" lang="ja-JP" altLang="en-US" sz="1600" dirty="0"/>
          </a:p>
        </p:txBody>
      </p:sp>
    </p:spTree>
    <p:extLst>
      <p:ext uri="{BB962C8B-B14F-4D97-AF65-F5344CB8AC3E}">
        <p14:creationId xmlns:p14="http://schemas.microsoft.com/office/powerpoint/2010/main" val="39423768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7010400" y="6500188"/>
            <a:ext cx="2133600" cy="365125"/>
          </a:xfrm>
        </p:spPr>
        <p:txBody>
          <a:bodyPr/>
          <a:lstStyle/>
          <a:p>
            <a:fld id="{C2990EFC-218F-413D-AEDD-DE30975FDED6}" type="slidenum">
              <a:rPr kumimoji="1" lang="ja-JP" altLang="en-US" sz="1600" smtClean="0"/>
              <a:t>9</a:t>
            </a:fld>
            <a:endParaRPr kumimoji="1" lang="ja-JP" altLang="en-US" sz="1600" dirty="0"/>
          </a:p>
        </p:txBody>
      </p:sp>
      <p:sp>
        <p:nvSpPr>
          <p:cNvPr id="3" name="タイトル 1"/>
          <p:cNvSpPr txBox="1">
            <a:spLocks/>
          </p:cNvSpPr>
          <p:nvPr/>
        </p:nvSpPr>
        <p:spPr>
          <a:xfrm>
            <a:off x="0" y="1"/>
            <a:ext cx="9144000" cy="692695"/>
          </a:xfrm>
          <a:prstGeom prst="rect">
            <a:avLst/>
          </a:prstGeom>
          <a:solidFill>
            <a:srgbClr val="000099"/>
          </a:solidFill>
        </p:spPr>
        <p:txBody>
          <a:bodyPr anchor="ctr" anchorCtr="0"/>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3200" dirty="0">
                <a:solidFill>
                  <a:schemeClr val="bg1"/>
                </a:solidFill>
                <a:latin typeface="+mj-ea"/>
                <a:cs typeface="メイリオ" pitchFamily="50" charset="-128"/>
              </a:rPr>
              <a:t>日本の年平均気温</a:t>
            </a:r>
          </a:p>
        </p:txBody>
      </p:sp>
      <p:sp>
        <p:nvSpPr>
          <p:cNvPr id="8" name="正方形/長方形 7"/>
          <p:cNvSpPr/>
          <p:nvPr/>
        </p:nvSpPr>
        <p:spPr>
          <a:xfrm>
            <a:off x="503463" y="980728"/>
            <a:ext cx="7997444" cy="426122"/>
          </a:xfrm>
          <a:prstGeom prst="rect">
            <a:avLst/>
          </a:prstGeom>
          <a:noFill/>
          <a:ln w="9525" cmpd="sng">
            <a:solidFill>
              <a:schemeClr val="tx1"/>
            </a:solidFill>
          </a:ln>
          <a:effectLst/>
        </p:spPr>
        <p:style>
          <a:lnRef idx="2">
            <a:schemeClr val="accent6">
              <a:shade val="50000"/>
            </a:schemeClr>
          </a:lnRef>
          <a:fillRef idx="1">
            <a:schemeClr val="accent6"/>
          </a:fillRef>
          <a:effectRef idx="0">
            <a:schemeClr val="accent6"/>
          </a:effectRef>
          <a:fontRef idx="minor">
            <a:schemeClr val="lt1"/>
          </a:fontRef>
        </p:style>
        <p:txBody>
          <a:bodyPr lIns="72000" tIns="72000" rIns="72000" bIns="72000" rtlCol="0" anchor="t"/>
          <a:lstStyle/>
          <a:p>
            <a:pPr marL="376238" indent="-285750" algn="just">
              <a:spcAft>
                <a:spcPts val="900"/>
              </a:spcAft>
              <a:buFont typeface="Wingdings" panose="05000000000000000000" pitchFamily="2" charset="2"/>
              <a:buChar char="l"/>
            </a:pPr>
            <a:r>
              <a:rPr lang="ja-JP" altLang="en-US" sz="2000" dirty="0">
                <a:solidFill>
                  <a:schemeClr val="tx1"/>
                </a:solidFill>
                <a:latin typeface="+mn-ea"/>
              </a:rPr>
              <a:t>日本の年平均気温は、</a:t>
            </a:r>
            <a:r>
              <a:rPr lang="en-US" altLang="ja-JP" sz="2000" dirty="0">
                <a:solidFill>
                  <a:srgbClr val="FF0000"/>
                </a:solidFill>
                <a:latin typeface="+mn-ea"/>
              </a:rPr>
              <a:t>100</a:t>
            </a:r>
            <a:r>
              <a:rPr lang="ja-JP" altLang="en-US" sz="2000" dirty="0">
                <a:solidFill>
                  <a:srgbClr val="FF0000"/>
                </a:solidFill>
                <a:latin typeface="+mn-ea"/>
              </a:rPr>
              <a:t>年あたり約</a:t>
            </a:r>
            <a:r>
              <a:rPr lang="en-US" altLang="ja-JP" sz="2000" dirty="0">
                <a:solidFill>
                  <a:srgbClr val="FF0000"/>
                </a:solidFill>
                <a:latin typeface="+mn-ea"/>
              </a:rPr>
              <a:t>1.2</a:t>
            </a:r>
            <a:r>
              <a:rPr lang="ja-JP" altLang="en-US" sz="2000" dirty="0">
                <a:solidFill>
                  <a:srgbClr val="FF0000"/>
                </a:solidFill>
                <a:latin typeface="+mn-ea"/>
              </a:rPr>
              <a:t>℃</a:t>
            </a:r>
            <a:r>
              <a:rPr lang="ja-JP" altLang="en-US" sz="2000" dirty="0">
                <a:solidFill>
                  <a:schemeClr val="tx1"/>
                </a:solidFill>
                <a:latin typeface="+mn-ea"/>
              </a:rPr>
              <a:t>の割合で長期的に上昇。</a:t>
            </a:r>
            <a:endParaRPr lang="en-US" altLang="ja-JP" sz="2000" dirty="0">
              <a:solidFill>
                <a:schemeClr val="tx1"/>
              </a:solidFill>
              <a:latin typeface="+mn-ea"/>
            </a:endParaRPr>
          </a:p>
        </p:txBody>
      </p:sp>
      <p:sp>
        <p:nvSpPr>
          <p:cNvPr id="10" name="正方形/長方形 9"/>
          <p:cNvSpPr/>
          <p:nvPr/>
        </p:nvSpPr>
        <p:spPr>
          <a:xfrm>
            <a:off x="724096" y="6220340"/>
            <a:ext cx="7695807" cy="461665"/>
          </a:xfrm>
          <a:prstGeom prst="rect">
            <a:avLst/>
          </a:prstGeom>
          <a:solidFill>
            <a:schemeClr val="bg2">
              <a:lumMod val="75000"/>
            </a:schemeClr>
          </a:solidFill>
        </p:spPr>
        <p:txBody>
          <a:bodyPr wrap="square">
            <a:spAutoFit/>
          </a:bodyPr>
          <a:lstStyle/>
          <a:p>
            <a:pPr marL="90488" lvl="0" algn="just">
              <a:spcAft>
                <a:spcPts val="600"/>
              </a:spcAft>
            </a:pPr>
            <a:r>
              <a:rPr lang="en-US" altLang="ja-JP" sz="1200" b="1" u="sng" dirty="0">
                <a:latin typeface="+mn-ea"/>
              </a:rPr>
              <a:t>1898</a:t>
            </a:r>
            <a:r>
              <a:rPr lang="ja-JP" altLang="en-US" sz="1200" b="1" u="sng" dirty="0">
                <a:latin typeface="+mn-ea"/>
              </a:rPr>
              <a:t>～</a:t>
            </a:r>
            <a:r>
              <a:rPr lang="en-US" altLang="ja-JP" sz="1200" b="1" u="sng" dirty="0">
                <a:latin typeface="+mn-ea"/>
              </a:rPr>
              <a:t>2018</a:t>
            </a:r>
            <a:r>
              <a:rPr lang="ja-JP" altLang="en-US" sz="1200" b="1" u="sng" dirty="0">
                <a:latin typeface="+mn-ea"/>
              </a:rPr>
              <a:t>年</a:t>
            </a:r>
            <a:r>
              <a:rPr lang="ja-JP" altLang="en-US" sz="1200" u="sng" dirty="0">
                <a:latin typeface="+mn-ea"/>
              </a:rPr>
              <a:t>の国内の都市化の影響が比較的小さい</a:t>
            </a:r>
            <a:r>
              <a:rPr lang="en-US" altLang="ja-JP" sz="1200" u="sng" dirty="0">
                <a:latin typeface="+mn-ea"/>
              </a:rPr>
              <a:t>15</a:t>
            </a:r>
            <a:r>
              <a:rPr lang="ja-JP" altLang="en-US" sz="1200" u="sng" dirty="0">
                <a:latin typeface="+mn-ea"/>
              </a:rPr>
              <a:t>地点の観測データに基づく</a:t>
            </a:r>
            <a:r>
              <a:rPr lang="ja-JP" altLang="en-US" sz="1200" dirty="0">
                <a:latin typeface="+mn-ea"/>
              </a:rPr>
              <a:t>。</a:t>
            </a:r>
            <a:r>
              <a:rPr lang="ja-JP" altLang="ja-JP" sz="1200" dirty="0">
                <a:latin typeface="+mn-ea"/>
              </a:rPr>
              <a:t>棒グラフ</a:t>
            </a:r>
            <a:r>
              <a:rPr lang="ja-JP" altLang="en-US" sz="1200" dirty="0">
                <a:latin typeface="+mn-ea"/>
              </a:rPr>
              <a:t>（緑色）</a:t>
            </a:r>
            <a:r>
              <a:rPr lang="ja-JP" altLang="ja-JP" sz="1200" dirty="0">
                <a:latin typeface="+mn-ea"/>
              </a:rPr>
              <a:t>は</a:t>
            </a:r>
            <a:r>
              <a:rPr lang="ja-JP" altLang="en-US" sz="1200" dirty="0">
                <a:latin typeface="+mn-ea"/>
              </a:rPr>
              <a:t>各年の値</a:t>
            </a:r>
            <a:r>
              <a:rPr lang="ja-JP" altLang="ja-JP" sz="1200" dirty="0">
                <a:latin typeface="+mn-ea"/>
              </a:rPr>
              <a:t>、</a:t>
            </a:r>
            <a:r>
              <a:rPr lang="ja-JP" altLang="en-US" sz="1200" dirty="0">
                <a:latin typeface="+mn-ea"/>
              </a:rPr>
              <a:t>折れ線（青色）</a:t>
            </a:r>
            <a:r>
              <a:rPr lang="ja-JP" altLang="ja-JP" sz="1200" dirty="0">
                <a:latin typeface="+mn-ea"/>
              </a:rPr>
              <a:t>は</a:t>
            </a:r>
            <a:r>
              <a:rPr lang="en-US" altLang="ja-JP" sz="1200" dirty="0">
                <a:latin typeface="+mn-ea"/>
              </a:rPr>
              <a:t>5</a:t>
            </a:r>
            <a:r>
              <a:rPr lang="ja-JP" altLang="ja-JP" sz="1200" dirty="0">
                <a:latin typeface="+mn-ea"/>
              </a:rPr>
              <a:t>年移動平均</a:t>
            </a:r>
            <a:r>
              <a:rPr lang="ja-JP" altLang="en-US" sz="1200" dirty="0">
                <a:latin typeface="+mn-ea"/>
              </a:rPr>
              <a:t>値、直線（赤色）は長期変化傾向（信頼度水準</a:t>
            </a:r>
            <a:r>
              <a:rPr lang="en-US" altLang="ja-JP" sz="1200" dirty="0">
                <a:latin typeface="+mn-ea"/>
              </a:rPr>
              <a:t>99</a:t>
            </a:r>
            <a:r>
              <a:rPr lang="ja-JP" altLang="en-US" sz="1200" dirty="0">
                <a:latin typeface="+mn-ea"/>
              </a:rPr>
              <a:t>％で統計的に有意）</a:t>
            </a:r>
            <a:r>
              <a:rPr lang="ja-JP" altLang="ja-JP" sz="1200" dirty="0">
                <a:latin typeface="+mn-ea"/>
              </a:rPr>
              <a:t>を示している。</a:t>
            </a:r>
            <a:endParaRPr lang="en-US" altLang="ja-JP" sz="1200" dirty="0">
              <a:solidFill>
                <a:prstClr val="black"/>
              </a:solidFill>
              <a:latin typeface="+mn-ea"/>
            </a:endParaRPr>
          </a:p>
        </p:txBody>
      </p:sp>
      <p:pic>
        <p:nvPicPr>
          <p:cNvPr id="5" name="図 4" descr="画面の領域"/>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5151" y="1772816"/>
            <a:ext cx="7114069" cy="4186227"/>
          </a:xfrm>
          <a:prstGeom prst="rect">
            <a:avLst/>
          </a:prstGeom>
        </p:spPr>
      </p:pic>
    </p:spTree>
    <p:extLst>
      <p:ext uri="{BB962C8B-B14F-4D97-AF65-F5344CB8AC3E}">
        <p14:creationId xmlns:p14="http://schemas.microsoft.com/office/powerpoint/2010/main" val="975102282"/>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spPr>
      <a:bodyPr rtlCol="0" anchor="t" anchorCtr="0"/>
      <a:lstStyle>
        <a:defPPr marL="342900" indent="-342900">
          <a:spcBef>
            <a:spcPts val="600"/>
          </a:spcBef>
          <a:buFont typeface="Wingdings" panose="05000000000000000000" pitchFamily="2" charset="2"/>
          <a:buChar char="l"/>
          <a:defRPr sz="2000" dirty="0">
            <a:latin typeface="+mn-ea"/>
          </a:defRPr>
        </a:defPPr>
      </a:lstStyle>
      <a:style>
        <a:lnRef idx="2">
          <a:schemeClr val="dk1"/>
        </a:lnRef>
        <a:fillRef idx="1">
          <a:schemeClr val="lt1"/>
        </a:fillRef>
        <a:effectRef idx="0">
          <a:schemeClr val="dk1"/>
        </a:effectRef>
        <a:fontRef idx="minor">
          <a:schemeClr val="dk1"/>
        </a:fontRef>
      </a:style>
    </a:spDef>
    <a:txDef>
      <a:spPr>
        <a:ln w="9525">
          <a:solidFill>
            <a:schemeClr val="tx1"/>
          </a:solidFill>
        </a:ln>
      </a:spPr>
      <a:bodyPr vert="horz" lIns="91440" tIns="45720" rIns="91440" bIns="45720" rtlCol="0">
        <a:noAutofit/>
      </a:bodyPr>
      <a:lstStyle>
        <a:defPPr marL="342900" indent="-342900">
          <a:spcBef>
            <a:spcPts val="600"/>
          </a:spcBef>
          <a:buFont typeface="Wingdings" panose="05000000000000000000" pitchFamily="2" charset="2"/>
          <a:buChar char="l"/>
          <a:defRPr sz="2000" dirty="0" smtClean="0">
            <a:solidFill>
              <a:schemeClr val="tx1"/>
            </a:solidFill>
          </a:defRPr>
        </a:defPPr>
      </a:lstStyle>
      <a:style>
        <a:lnRef idx="2">
          <a:schemeClr val="dk1"/>
        </a:lnRef>
        <a:fillRef idx="1">
          <a:schemeClr val="lt1"/>
        </a:fillRef>
        <a:effectRef idx="0">
          <a:schemeClr val="dk1"/>
        </a:effectRef>
        <a:fontRef idx="minor">
          <a:schemeClr val="dk1"/>
        </a:fontRef>
      </a:style>
    </a:txDef>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6361</TotalTime>
  <Words>3912</Words>
  <Application>Microsoft Office PowerPoint</Application>
  <PresentationFormat>画面に合わせる (4:3)</PresentationFormat>
  <Paragraphs>392</Paragraphs>
  <Slides>44</Slides>
  <Notes>13</Notes>
  <HiddenSlides>0</HiddenSlides>
  <MMClips>0</MMClips>
  <ScaleCrop>false</ScaleCrop>
  <HeadingPairs>
    <vt:vector size="6" baseType="variant">
      <vt:variant>
        <vt:lpstr>使用されているフォント</vt:lpstr>
      </vt:variant>
      <vt:variant>
        <vt:i4>8</vt:i4>
      </vt:variant>
      <vt:variant>
        <vt:lpstr>テーマ</vt:lpstr>
      </vt:variant>
      <vt:variant>
        <vt:i4>2</vt:i4>
      </vt:variant>
      <vt:variant>
        <vt:lpstr>スライド タイトル</vt:lpstr>
      </vt:variant>
      <vt:variant>
        <vt:i4>44</vt:i4>
      </vt:variant>
    </vt:vector>
  </HeadingPairs>
  <TitlesOfParts>
    <vt:vector size="54" baseType="lpstr">
      <vt:lpstr>HGS創英角ｺﾞｼｯｸUB</vt:lpstr>
      <vt:lpstr>Meiryo UI</vt:lpstr>
      <vt:lpstr>ＭＳ Ｐゴシック</vt:lpstr>
      <vt:lpstr>メイリオ</vt:lpstr>
      <vt:lpstr>Arial</vt:lpstr>
      <vt:lpstr>Calibri</vt:lpstr>
      <vt:lpstr>Times</vt:lpstr>
      <vt:lpstr>Wingdings</vt:lpstr>
      <vt:lpstr>Office ​​テーマ</vt:lpstr>
      <vt:lpstr>1_Office ​​テーマ</vt:lpstr>
      <vt:lpstr>世界、日本、茨城の気候変化と将来予測</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気象庁</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気象庁</dc:creator>
  <cp:lastModifiedBy>who</cp:lastModifiedBy>
  <cp:revision>279</cp:revision>
  <cp:lastPrinted>2019-11-25T23:22:52Z</cp:lastPrinted>
  <dcterms:created xsi:type="dcterms:W3CDTF">2018-09-12T01:43:06Z</dcterms:created>
  <dcterms:modified xsi:type="dcterms:W3CDTF">2020-01-15T06:09:52Z</dcterms:modified>
</cp:coreProperties>
</file>